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82" r:id="rId1"/>
  </p:sldMasterIdLst>
  <p:notesMasterIdLst>
    <p:notesMasterId r:id="rId75"/>
  </p:notesMasterIdLst>
  <p:sldIdLst>
    <p:sldId id="381" r:id="rId2"/>
    <p:sldId id="318" r:id="rId3"/>
    <p:sldId id="320" r:id="rId4"/>
    <p:sldId id="374" r:id="rId5"/>
    <p:sldId id="382" r:id="rId6"/>
    <p:sldId id="260" r:id="rId7"/>
    <p:sldId id="402" r:id="rId8"/>
    <p:sldId id="401" r:id="rId9"/>
    <p:sldId id="417" r:id="rId10"/>
    <p:sldId id="383" r:id="rId11"/>
    <p:sldId id="404" r:id="rId12"/>
    <p:sldId id="384" r:id="rId13"/>
    <p:sldId id="405" r:id="rId14"/>
    <p:sldId id="406" r:id="rId15"/>
    <p:sldId id="407" r:id="rId16"/>
    <p:sldId id="408" r:id="rId17"/>
    <p:sldId id="409" r:id="rId18"/>
    <p:sldId id="410" r:id="rId19"/>
    <p:sldId id="411" r:id="rId20"/>
    <p:sldId id="412" r:id="rId21"/>
    <p:sldId id="413" r:id="rId22"/>
    <p:sldId id="414" r:id="rId23"/>
    <p:sldId id="415" r:id="rId24"/>
    <p:sldId id="416" r:id="rId25"/>
    <p:sldId id="418" r:id="rId26"/>
    <p:sldId id="419" r:id="rId27"/>
    <p:sldId id="420" r:id="rId28"/>
    <p:sldId id="424" r:id="rId29"/>
    <p:sldId id="421" r:id="rId30"/>
    <p:sldId id="422" r:id="rId31"/>
    <p:sldId id="423" r:id="rId32"/>
    <p:sldId id="425" r:id="rId33"/>
    <p:sldId id="426" r:id="rId34"/>
    <p:sldId id="427" r:id="rId35"/>
    <p:sldId id="428" r:id="rId36"/>
    <p:sldId id="429" r:id="rId37"/>
    <p:sldId id="430" r:id="rId38"/>
    <p:sldId id="431" r:id="rId39"/>
    <p:sldId id="432" r:id="rId40"/>
    <p:sldId id="438" r:id="rId41"/>
    <p:sldId id="439" r:id="rId42"/>
    <p:sldId id="440" r:id="rId43"/>
    <p:sldId id="450" r:id="rId44"/>
    <p:sldId id="441" r:id="rId45"/>
    <p:sldId id="442" r:id="rId46"/>
    <p:sldId id="443" r:id="rId47"/>
    <p:sldId id="451" r:id="rId48"/>
    <p:sldId id="452" r:id="rId49"/>
    <p:sldId id="444" r:id="rId50"/>
    <p:sldId id="453" r:id="rId51"/>
    <p:sldId id="454" r:id="rId52"/>
    <p:sldId id="455" r:id="rId53"/>
    <p:sldId id="456" r:id="rId54"/>
    <p:sldId id="457" r:id="rId55"/>
    <p:sldId id="458" r:id="rId56"/>
    <p:sldId id="460" r:id="rId57"/>
    <p:sldId id="461" r:id="rId58"/>
    <p:sldId id="462" r:id="rId59"/>
    <p:sldId id="387" r:id="rId60"/>
    <p:sldId id="388" r:id="rId61"/>
    <p:sldId id="389" r:id="rId62"/>
    <p:sldId id="463" r:id="rId63"/>
    <p:sldId id="464" r:id="rId64"/>
    <p:sldId id="465" r:id="rId65"/>
    <p:sldId id="466" r:id="rId66"/>
    <p:sldId id="467" r:id="rId67"/>
    <p:sldId id="468" r:id="rId68"/>
    <p:sldId id="469" r:id="rId69"/>
    <p:sldId id="470" r:id="rId70"/>
    <p:sldId id="471" r:id="rId71"/>
    <p:sldId id="472" r:id="rId72"/>
    <p:sldId id="367" r:id="rId73"/>
    <p:sldId id="366" r:id="rId7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te Stephenson" initials="KS" lastIdx="1" clrIdx="0">
    <p:extLst>
      <p:ext uri="{19B8F6BF-5375-455C-9EA6-DF929625EA0E}">
        <p15:presenceInfo xmlns:p15="http://schemas.microsoft.com/office/powerpoint/2012/main" userId="ee04d55295aa6b7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CC"/>
    <a:srgbClr val="5F978D"/>
    <a:srgbClr val="D57A15"/>
    <a:srgbClr val="7B7ABB"/>
    <a:srgbClr val="0000CC"/>
    <a:srgbClr val="339966"/>
    <a:srgbClr val="0066FF"/>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87" autoAdjust="0"/>
    <p:restoredTop sz="94660"/>
  </p:normalViewPr>
  <p:slideViewPr>
    <p:cSldViewPr>
      <p:cViewPr varScale="1">
        <p:scale>
          <a:sx n="70" d="100"/>
          <a:sy n="70" d="100"/>
        </p:scale>
        <p:origin x="1314" y="72"/>
      </p:cViewPr>
      <p:guideLst>
        <p:guide orient="horz" pos="2160"/>
        <p:guide pos="2880"/>
      </p:guideLst>
    </p:cSldViewPr>
  </p:slideViewPr>
  <p:notesTextViewPr>
    <p:cViewPr>
      <p:scale>
        <a:sx n="100" d="100"/>
        <a:sy n="100" d="100"/>
      </p:scale>
      <p:origin x="0" y="0"/>
    </p:cViewPr>
  </p:notesTextViewPr>
  <p:notesViewPr>
    <p:cSldViewPr>
      <p:cViewPr varScale="1">
        <p:scale>
          <a:sx n="101" d="100"/>
          <a:sy n="101" d="100"/>
        </p:scale>
        <p:origin x="3552"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962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0DEFF816-564C-4D82-97E0-EF4A402B9FDC}" type="slidenum">
              <a:rPr lang="en-US"/>
              <a:pPr/>
              <a:t>‹#›</a:t>
            </a:fld>
            <a:endParaRPr lang="en-US"/>
          </a:p>
        </p:txBody>
      </p:sp>
    </p:spTree>
    <p:extLst>
      <p:ext uri="{BB962C8B-B14F-4D97-AF65-F5344CB8AC3E}">
        <p14:creationId xmlns:p14="http://schemas.microsoft.com/office/powerpoint/2010/main" val="299187561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oracle.com/technetwork/developer-tools/sql-developer/overview/index.htm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oracle.com/technetwork/developer-tools/sql-developer/overview/index.htm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oracle.com/technetwork/developer-tools/sql-developer/overview/index.htm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microsoft.com/en-us/download/"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Rot="1" noChangeAspect="1" noChangeArrowheads="1" noTextEdit="1"/>
          </p:cNvSpPr>
          <p:nvPr>
            <p:ph type="sldImg"/>
          </p:nvPr>
        </p:nvSpPr>
        <p:spPr>
          <a:ln/>
        </p:spPr>
      </p:sp>
      <p:sp>
        <p:nvSpPr>
          <p:cNvPr id="16386"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914406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1" dirty="0" smtClean="0"/>
          </a:p>
        </p:txBody>
      </p:sp>
      <p:sp>
        <p:nvSpPr>
          <p:cNvPr id="4" name="Slide Number Placeholder 3"/>
          <p:cNvSpPr>
            <a:spLocks noGrp="1"/>
          </p:cNvSpPr>
          <p:nvPr>
            <p:ph type="sldNum" sz="quarter" idx="10"/>
          </p:nvPr>
        </p:nvSpPr>
        <p:spPr/>
        <p:txBody>
          <a:bodyPr/>
          <a:lstStyle/>
          <a:p>
            <a:fld id="{A1999EFF-B461-43B8-AB43-323804820369}" type="slidenum">
              <a:rPr lang="en-US" smtClean="0"/>
              <a:pPr/>
              <a:t>11</a:t>
            </a:fld>
            <a:endParaRPr lang="en-US"/>
          </a:p>
        </p:txBody>
      </p:sp>
    </p:spTree>
    <p:extLst>
      <p:ext uri="{BB962C8B-B14F-4D97-AF65-F5344CB8AC3E}">
        <p14:creationId xmlns:p14="http://schemas.microsoft.com/office/powerpoint/2010/main" val="719666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discussion does not include a screenshot of every step in the Oracle Database 12c installation process. Only steps that need clarification are shown.</a:t>
            </a:r>
          </a:p>
        </p:txBody>
      </p:sp>
      <p:sp>
        <p:nvSpPr>
          <p:cNvPr id="4" name="Slide Number Placeholder 3"/>
          <p:cNvSpPr>
            <a:spLocks noGrp="1"/>
          </p:cNvSpPr>
          <p:nvPr>
            <p:ph type="sldNum" sz="quarter" idx="10"/>
          </p:nvPr>
        </p:nvSpPr>
        <p:spPr/>
        <p:txBody>
          <a:bodyPr/>
          <a:lstStyle/>
          <a:p>
            <a:fld id="{A1999EFF-B461-43B8-AB43-323804820369}" type="slidenum">
              <a:rPr lang="en-US" smtClean="0"/>
              <a:pPr/>
              <a:t>12</a:t>
            </a:fld>
            <a:endParaRPr lang="en-US"/>
          </a:p>
        </p:txBody>
      </p:sp>
    </p:spTree>
    <p:extLst>
      <p:ext uri="{BB962C8B-B14F-4D97-AF65-F5344CB8AC3E}">
        <p14:creationId xmlns:p14="http://schemas.microsoft.com/office/powerpoint/2010/main" val="11032973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setup, the needed Oracle Database SYS and SYSTEM user account passwords </a:t>
            </a:r>
            <a:r>
              <a:rPr lang="en-US" dirty="0" smtClean="0"/>
              <a:t>are initially </a:t>
            </a:r>
            <a:r>
              <a:rPr lang="en-US" dirty="0"/>
              <a:t>set up by creating an Oracle Home User with a password (they can be </a:t>
            </a:r>
            <a:r>
              <a:rPr lang="en-US" dirty="0" smtClean="0"/>
              <a:t>specifically set </a:t>
            </a:r>
            <a:r>
              <a:rPr lang="en-US" dirty="0"/>
              <a:t>later in the process). This is done in the Specify Oracle Home User step of the </a:t>
            </a:r>
            <a:r>
              <a:rPr lang="en-US" dirty="0" smtClean="0"/>
              <a:t>installation process</a:t>
            </a:r>
            <a:r>
              <a:rPr lang="en-US" dirty="0"/>
              <a:t>, as shown in </a:t>
            </a:r>
            <a:r>
              <a:rPr lang="en-US" dirty="0" smtClean="0"/>
              <a:t>this figure.</a:t>
            </a:r>
          </a:p>
          <a:p>
            <a:r>
              <a:rPr lang="en-US" dirty="0" smtClean="0"/>
              <a:t>Note </a:t>
            </a:r>
            <a:r>
              <a:rPr lang="en-US" dirty="0"/>
              <a:t>that we created a new user for Oracle Database </a:t>
            </a:r>
            <a:r>
              <a:rPr lang="en-US" dirty="0" smtClean="0"/>
              <a:t>use only </a:t>
            </a:r>
            <a:r>
              <a:rPr lang="en-US" dirty="0"/>
              <a:t>(the account has no Windows login privileges), which we have named </a:t>
            </a:r>
            <a:r>
              <a:rPr lang="en-US" dirty="0" err="1"/>
              <a:t>ODBservice</a:t>
            </a:r>
            <a:r>
              <a:rPr lang="en-US" dirty="0"/>
              <a:t>, </a:t>
            </a:r>
            <a:r>
              <a:rPr lang="en-US" dirty="0" smtClean="0"/>
              <a:t>and provided </a:t>
            </a:r>
            <a:r>
              <a:rPr lang="en-US" dirty="0"/>
              <a:t>that user with a password</a:t>
            </a:r>
            <a:r>
              <a:rPr lang="en-US" dirty="0" smtClean="0"/>
              <a:t>.</a:t>
            </a:r>
          </a:p>
          <a:p>
            <a:r>
              <a:rPr lang="en-US" dirty="0" smtClean="0"/>
              <a:t>This </a:t>
            </a:r>
            <a:r>
              <a:rPr lang="en-US" dirty="0"/>
              <a:t>is the password that the other Oracle Database </a:t>
            </a:r>
            <a:r>
              <a:rPr lang="en-US" dirty="0" smtClean="0"/>
              <a:t>system accounts </a:t>
            </a:r>
            <a:r>
              <a:rPr lang="en-US" dirty="0"/>
              <a:t>will also use unless changed later in the installation process.</a:t>
            </a:r>
            <a:endParaRPr lang="en-US" b="1" i="1" dirty="0" smtClean="0"/>
          </a:p>
        </p:txBody>
      </p:sp>
      <p:sp>
        <p:nvSpPr>
          <p:cNvPr id="4" name="Slide Number Placeholder 3"/>
          <p:cNvSpPr>
            <a:spLocks noGrp="1"/>
          </p:cNvSpPr>
          <p:nvPr>
            <p:ph type="sldNum" sz="quarter" idx="10"/>
          </p:nvPr>
        </p:nvSpPr>
        <p:spPr/>
        <p:txBody>
          <a:bodyPr/>
          <a:lstStyle/>
          <a:p>
            <a:fld id="{A1999EFF-B461-43B8-AB43-323804820369}" type="slidenum">
              <a:rPr lang="en-US" smtClean="0"/>
              <a:pPr/>
              <a:t>13</a:t>
            </a:fld>
            <a:endParaRPr lang="en-US"/>
          </a:p>
        </p:txBody>
      </p:sp>
    </p:spTree>
    <p:extLst>
      <p:ext uri="{BB962C8B-B14F-4D97-AF65-F5344CB8AC3E}">
        <p14:creationId xmlns:p14="http://schemas.microsoft.com/office/powerpoint/2010/main" val="2759972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t>
            </a:r>
            <a:r>
              <a:rPr lang="en-US" dirty="0"/>
              <a:t>shown in </a:t>
            </a:r>
            <a:r>
              <a:rPr lang="en-US" dirty="0" smtClean="0"/>
              <a:t>this figure, </a:t>
            </a:r>
            <a:r>
              <a:rPr lang="en-US" dirty="0"/>
              <a:t>Oracle Database uses the new username as the </a:t>
            </a:r>
            <a:r>
              <a:rPr lang="en-US" i="1" dirty="0"/>
              <a:t>Oracle </a:t>
            </a:r>
            <a:r>
              <a:rPr lang="en-US" i="1" dirty="0" smtClean="0"/>
              <a:t>Base </a:t>
            </a:r>
            <a:r>
              <a:rPr lang="en-US" dirty="0" smtClean="0"/>
              <a:t>folder </a:t>
            </a:r>
            <a:r>
              <a:rPr lang="en-US" dirty="0"/>
              <a:t>name in the installation process and also requires the use of the new password as </a:t>
            </a:r>
            <a:r>
              <a:rPr lang="en-US" dirty="0" smtClean="0"/>
              <a:t>the </a:t>
            </a:r>
            <a:r>
              <a:rPr lang="en-US" i="1" dirty="0" smtClean="0"/>
              <a:t>Administrative </a:t>
            </a:r>
            <a:r>
              <a:rPr lang="en-US" i="1" dirty="0"/>
              <a:t>Password </a:t>
            </a:r>
            <a:r>
              <a:rPr lang="en-US" dirty="0"/>
              <a:t>for the rest of the installation.</a:t>
            </a:r>
            <a:endParaRPr lang="en-US" b="1" i="1" dirty="0" smtClean="0"/>
          </a:p>
        </p:txBody>
      </p:sp>
      <p:sp>
        <p:nvSpPr>
          <p:cNvPr id="4" name="Slide Number Placeholder 3"/>
          <p:cNvSpPr>
            <a:spLocks noGrp="1"/>
          </p:cNvSpPr>
          <p:nvPr>
            <p:ph type="sldNum" sz="quarter" idx="10"/>
          </p:nvPr>
        </p:nvSpPr>
        <p:spPr/>
        <p:txBody>
          <a:bodyPr/>
          <a:lstStyle/>
          <a:p>
            <a:fld id="{A1999EFF-B461-43B8-AB43-323804820369}" type="slidenum">
              <a:rPr lang="en-US" smtClean="0"/>
              <a:pPr/>
              <a:t>14</a:t>
            </a:fld>
            <a:endParaRPr lang="en-US"/>
          </a:p>
        </p:txBody>
      </p:sp>
    </p:spTree>
    <p:extLst>
      <p:ext uri="{BB962C8B-B14F-4D97-AF65-F5344CB8AC3E}">
        <p14:creationId xmlns:p14="http://schemas.microsoft.com/office/powerpoint/2010/main" val="1391429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t>
            </a:r>
            <a:r>
              <a:rPr lang="en-US" dirty="0"/>
              <a:t>part of the installation process, we specified that a new database instance named </a:t>
            </a:r>
            <a:r>
              <a:rPr lang="en-US" i="1" dirty="0" err="1" smtClean="0"/>
              <a:t>orcl</a:t>
            </a:r>
            <a:r>
              <a:rPr lang="en-US" i="1" dirty="0" smtClean="0"/>
              <a:t> </a:t>
            </a:r>
            <a:r>
              <a:rPr lang="en-US" dirty="0" smtClean="0"/>
              <a:t>should </a:t>
            </a:r>
            <a:r>
              <a:rPr lang="en-US" dirty="0"/>
              <a:t>be created</a:t>
            </a:r>
            <a:r>
              <a:rPr lang="en-US" dirty="0" smtClean="0"/>
              <a:t>.</a:t>
            </a:r>
          </a:p>
          <a:p>
            <a:r>
              <a:rPr lang="en-US" dirty="0" smtClean="0"/>
              <a:t>The </a:t>
            </a:r>
            <a:r>
              <a:rPr lang="en-US" i="1" dirty="0" err="1"/>
              <a:t>orcl</a:t>
            </a:r>
            <a:r>
              <a:rPr lang="en-US" i="1" dirty="0"/>
              <a:t> </a:t>
            </a:r>
            <a:r>
              <a:rPr lang="en-US" dirty="0"/>
              <a:t>database includes a sample database schema (we will </a:t>
            </a:r>
            <a:r>
              <a:rPr lang="en-US" dirty="0" smtClean="0"/>
              <a:t>discuss  Oracle </a:t>
            </a:r>
            <a:r>
              <a:rPr lang="en-US" dirty="0"/>
              <a:t>Database schemas later in this chapter) named </a:t>
            </a:r>
            <a:r>
              <a:rPr lang="en-US" i="1" dirty="0" err="1"/>
              <a:t>hr</a:t>
            </a:r>
            <a:r>
              <a:rPr lang="en-US" i="1" dirty="0"/>
              <a:t> </a:t>
            </a:r>
            <a:r>
              <a:rPr lang="en-US" dirty="0"/>
              <a:t>that is used for examples in </a:t>
            </a:r>
            <a:r>
              <a:rPr lang="en-US" dirty="0" smtClean="0"/>
              <a:t>Oracle Database </a:t>
            </a:r>
            <a:r>
              <a:rPr lang="en-US" dirty="0"/>
              <a:t>12</a:t>
            </a:r>
            <a:r>
              <a:rPr lang="en-US" i="1" dirty="0"/>
              <a:t>c </a:t>
            </a:r>
            <a:r>
              <a:rPr lang="en-US" dirty="0"/>
              <a:t>documentation, and having this schema available will make it easier for you </a:t>
            </a:r>
            <a:r>
              <a:rPr lang="en-US" dirty="0" smtClean="0"/>
              <a:t>to use </a:t>
            </a:r>
            <a:r>
              <a:rPr lang="en-US" dirty="0"/>
              <a:t>the documentation.</a:t>
            </a:r>
            <a:endParaRPr lang="en-US" b="1" i="1" dirty="0"/>
          </a:p>
          <a:p>
            <a:endParaRPr lang="en-US" b="1" i="1" dirty="0" smtClean="0"/>
          </a:p>
        </p:txBody>
      </p:sp>
      <p:sp>
        <p:nvSpPr>
          <p:cNvPr id="4" name="Slide Number Placeholder 3"/>
          <p:cNvSpPr>
            <a:spLocks noGrp="1"/>
          </p:cNvSpPr>
          <p:nvPr>
            <p:ph type="sldNum" sz="quarter" idx="10"/>
          </p:nvPr>
        </p:nvSpPr>
        <p:spPr/>
        <p:txBody>
          <a:bodyPr/>
          <a:lstStyle/>
          <a:p>
            <a:fld id="{A1999EFF-B461-43B8-AB43-323804820369}" type="slidenum">
              <a:rPr lang="en-US" smtClean="0"/>
              <a:pPr/>
              <a:t>15</a:t>
            </a:fld>
            <a:endParaRPr lang="en-US"/>
          </a:p>
        </p:txBody>
      </p:sp>
    </p:spTree>
    <p:extLst>
      <p:ext uri="{BB962C8B-B14F-4D97-AF65-F5344CB8AC3E}">
        <p14:creationId xmlns:p14="http://schemas.microsoft.com/office/powerpoint/2010/main" val="12039312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1" dirty="0" smtClean="0"/>
          </a:p>
        </p:txBody>
      </p:sp>
      <p:sp>
        <p:nvSpPr>
          <p:cNvPr id="4" name="Slide Number Placeholder 3"/>
          <p:cNvSpPr>
            <a:spLocks noGrp="1"/>
          </p:cNvSpPr>
          <p:nvPr>
            <p:ph type="sldNum" sz="quarter" idx="10"/>
          </p:nvPr>
        </p:nvSpPr>
        <p:spPr/>
        <p:txBody>
          <a:bodyPr/>
          <a:lstStyle/>
          <a:p>
            <a:fld id="{A1999EFF-B461-43B8-AB43-323804820369}" type="slidenum">
              <a:rPr lang="en-US" smtClean="0"/>
              <a:pPr/>
              <a:t>16</a:t>
            </a:fld>
            <a:endParaRPr lang="en-US"/>
          </a:p>
        </p:txBody>
      </p:sp>
    </p:spTree>
    <p:extLst>
      <p:ext uri="{BB962C8B-B14F-4D97-AF65-F5344CB8AC3E}">
        <p14:creationId xmlns:p14="http://schemas.microsoft.com/office/powerpoint/2010/main" val="3525493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1" dirty="0" smtClean="0"/>
          </a:p>
        </p:txBody>
      </p:sp>
      <p:sp>
        <p:nvSpPr>
          <p:cNvPr id="4" name="Slide Number Placeholder 3"/>
          <p:cNvSpPr>
            <a:spLocks noGrp="1"/>
          </p:cNvSpPr>
          <p:nvPr>
            <p:ph type="sldNum" sz="quarter" idx="10"/>
          </p:nvPr>
        </p:nvSpPr>
        <p:spPr/>
        <p:txBody>
          <a:bodyPr/>
          <a:lstStyle/>
          <a:p>
            <a:fld id="{A1999EFF-B461-43B8-AB43-323804820369}" type="slidenum">
              <a:rPr lang="en-US" smtClean="0"/>
              <a:pPr/>
              <a:t>17</a:t>
            </a:fld>
            <a:endParaRPr lang="en-US"/>
          </a:p>
        </p:txBody>
      </p:sp>
    </p:spTree>
    <p:extLst>
      <p:ext uri="{BB962C8B-B14F-4D97-AF65-F5344CB8AC3E}">
        <p14:creationId xmlns:p14="http://schemas.microsoft.com/office/powerpoint/2010/main" val="37761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Arial" charset="0"/>
                <a:ea typeface="+mn-ea"/>
                <a:cs typeface="+mn-cs"/>
              </a:rPr>
              <a:t>NOTE: </a:t>
            </a:r>
            <a:r>
              <a:rPr lang="en-US" sz="1200" b="0" i="0" u="none" strike="noStrike" kern="1200" baseline="0" dirty="0" smtClean="0">
                <a:solidFill>
                  <a:schemeClr val="tx1"/>
                </a:solidFill>
                <a:latin typeface="Arial" charset="0"/>
                <a:ea typeface="+mn-ea"/>
                <a:cs typeface="+mn-cs"/>
              </a:rPr>
              <a:t>The exact name that Oracle uses for Oracle Database Express Edition 11</a:t>
            </a:r>
            <a:r>
              <a:rPr lang="en-US" sz="1200" b="0" i="1" u="none" strike="noStrike" kern="1200" baseline="0" dirty="0" smtClean="0">
                <a:solidFill>
                  <a:schemeClr val="tx1"/>
                </a:solidFill>
                <a:latin typeface="Arial" charset="0"/>
                <a:ea typeface="+mn-ea"/>
                <a:cs typeface="+mn-cs"/>
              </a:rPr>
              <a:t>g </a:t>
            </a:r>
            <a:r>
              <a:rPr lang="en-US" sz="1200" b="0" i="0" u="none" strike="noStrike" kern="1200" baseline="0" dirty="0" smtClean="0">
                <a:solidFill>
                  <a:schemeClr val="tx1"/>
                </a:solidFill>
                <a:latin typeface="Arial" charset="0"/>
                <a:ea typeface="+mn-ea"/>
                <a:cs typeface="+mn-cs"/>
              </a:rPr>
              <a:t>Release 2 is inconsistent and varies from place to place.</a:t>
            </a:r>
          </a:p>
          <a:p>
            <a:r>
              <a:rPr lang="en-US" sz="1200" b="0" i="0" u="none" strike="noStrike" kern="1200" baseline="0" dirty="0" smtClean="0">
                <a:solidFill>
                  <a:schemeClr val="tx1"/>
                </a:solidFill>
                <a:latin typeface="Arial" charset="0"/>
                <a:ea typeface="+mn-ea"/>
                <a:cs typeface="+mn-cs"/>
              </a:rPr>
              <a:t>We will write the name that is currently being used when it is displayed in utilities such as the Install Wizard but will consider </a:t>
            </a:r>
            <a:r>
              <a:rPr lang="en-US" sz="1200" b="0" i="1" u="none" strike="noStrike" kern="1200" baseline="0" dirty="0" smtClean="0">
                <a:solidFill>
                  <a:schemeClr val="tx1"/>
                </a:solidFill>
                <a:latin typeface="Arial" charset="0"/>
                <a:ea typeface="+mn-ea"/>
                <a:cs typeface="+mn-cs"/>
              </a:rPr>
              <a:t>Oracle Database Express Edition 11g Release 2 </a:t>
            </a:r>
            <a:r>
              <a:rPr lang="en-US" sz="1200" b="0" i="0" u="none" strike="noStrike" kern="1200" baseline="0" dirty="0" smtClean="0">
                <a:solidFill>
                  <a:schemeClr val="tx1"/>
                </a:solidFill>
                <a:latin typeface="Arial" charset="0"/>
                <a:ea typeface="+mn-ea"/>
                <a:cs typeface="+mn-cs"/>
              </a:rPr>
              <a:t>as the correct name and use it as the full product name.</a:t>
            </a:r>
          </a:p>
          <a:p>
            <a:r>
              <a:rPr lang="en-US" sz="1200" b="0" i="0" u="none" strike="noStrike" kern="1200" baseline="0" dirty="0" smtClean="0">
                <a:solidFill>
                  <a:schemeClr val="tx1"/>
                </a:solidFill>
                <a:latin typeface="Arial" charset="0"/>
                <a:ea typeface="+mn-ea"/>
                <a:cs typeface="+mn-cs"/>
              </a:rPr>
              <a:t>We will continue to use </a:t>
            </a:r>
            <a:r>
              <a:rPr lang="en-US" sz="1200" b="0" i="1" u="none" strike="noStrike" kern="1200" baseline="0" dirty="0" smtClean="0">
                <a:solidFill>
                  <a:schemeClr val="tx1"/>
                </a:solidFill>
                <a:latin typeface="Arial" charset="0"/>
                <a:ea typeface="+mn-ea"/>
                <a:cs typeface="+mn-cs"/>
              </a:rPr>
              <a:t>Oracle Database XE </a:t>
            </a:r>
            <a:r>
              <a:rPr lang="en-US" sz="1200" b="0" i="0" u="none" strike="noStrike" kern="1200" baseline="0" dirty="0" smtClean="0">
                <a:solidFill>
                  <a:schemeClr val="tx1"/>
                </a:solidFill>
                <a:latin typeface="Arial" charset="0"/>
                <a:ea typeface="+mn-ea"/>
                <a:cs typeface="+mn-cs"/>
              </a:rPr>
              <a:t>as our preferred name in this chapter unless a variant is indicated.</a:t>
            </a:r>
            <a:endParaRPr lang="en-US" b="1" i="1" dirty="0" smtClean="0"/>
          </a:p>
        </p:txBody>
      </p:sp>
      <p:sp>
        <p:nvSpPr>
          <p:cNvPr id="4" name="Slide Number Placeholder 3"/>
          <p:cNvSpPr>
            <a:spLocks noGrp="1"/>
          </p:cNvSpPr>
          <p:nvPr>
            <p:ph type="sldNum" sz="quarter" idx="10"/>
          </p:nvPr>
        </p:nvSpPr>
        <p:spPr/>
        <p:txBody>
          <a:bodyPr/>
          <a:lstStyle/>
          <a:p>
            <a:fld id="{A1999EFF-B461-43B8-AB43-323804820369}" type="slidenum">
              <a:rPr lang="en-US" smtClean="0"/>
              <a:pPr/>
              <a:t>18</a:t>
            </a:fld>
            <a:endParaRPr lang="en-US"/>
          </a:p>
        </p:txBody>
      </p:sp>
    </p:spTree>
    <p:extLst>
      <p:ext uri="{BB962C8B-B14F-4D97-AF65-F5344CB8AC3E}">
        <p14:creationId xmlns:p14="http://schemas.microsoft.com/office/powerpoint/2010/main" val="41865171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1" dirty="0" smtClean="0"/>
          </a:p>
        </p:txBody>
      </p:sp>
      <p:sp>
        <p:nvSpPr>
          <p:cNvPr id="4" name="Slide Number Placeholder 3"/>
          <p:cNvSpPr>
            <a:spLocks noGrp="1"/>
          </p:cNvSpPr>
          <p:nvPr>
            <p:ph type="sldNum" sz="quarter" idx="10"/>
          </p:nvPr>
        </p:nvSpPr>
        <p:spPr/>
        <p:txBody>
          <a:bodyPr/>
          <a:lstStyle/>
          <a:p>
            <a:fld id="{A1999EFF-B461-43B8-AB43-323804820369}" type="slidenum">
              <a:rPr lang="en-US" smtClean="0"/>
              <a:pPr/>
              <a:t>19</a:t>
            </a:fld>
            <a:endParaRPr lang="en-US"/>
          </a:p>
        </p:txBody>
      </p:sp>
    </p:spTree>
    <p:extLst>
      <p:ext uri="{BB962C8B-B14F-4D97-AF65-F5344CB8AC3E}">
        <p14:creationId xmlns:p14="http://schemas.microsoft.com/office/powerpoint/2010/main" val="40512986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1" dirty="0" smtClean="0"/>
          </a:p>
        </p:txBody>
      </p:sp>
      <p:sp>
        <p:nvSpPr>
          <p:cNvPr id="4" name="Slide Number Placeholder 3"/>
          <p:cNvSpPr>
            <a:spLocks noGrp="1"/>
          </p:cNvSpPr>
          <p:nvPr>
            <p:ph type="sldNum" sz="quarter" idx="10"/>
          </p:nvPr>
        </p:nvSpPr>
        <p:spPr/>
        <p:txBody>
          <a:bodyPr/>
          <a:lstStyle/>
          <a:p>
            <a:fld id="{A1999EFF-B461-43B8-AB43-323804820369}" type="slidenum">
              <a:rPr lang="en-US" smtClean="0"/>
              <a:pPr/>
              <a:t>20</a:t>
            </a:fld>
            <a:endParaRPr lang="en-US"/>
          </a:p>
        </p:txBody>
      </p:sp>
    </p:spTree>
    <p:extLst>
      <p:ext uri="{BB962C8B-B14F-4D97-AF65-F5344CB8AC3E}">
        <p14:creationId xmlns:p14="http://schemas.microsoft.com/office/powerpoint/2010/main" val="2975068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5506878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1" dirty="0" smtClean="0"/>
          </a:p>
        </p:txBody>
      </p:sp>
      <p:sp>
        <p:nvSpPr>
          <p:cNvPr id="4" name="Slide Number Placeholder 3"/>
          <p:cNvSpPr>
            <a:spLocks noGrp="1"/>
          </p:cNvSpPr>
          <p:nvPr>
            <p:ph type="sldNum" sz="quarter" idx="10"/>
          </p:nvPr>
        </p:nvSpPr>
        <p:spPr/>
        <p:txBody>
          <a:bodyPr/>
          <a:lstStyle/>
          <a:p>
            <a:fld id="{A1999EFF-B461-43B8-AB43-323804820369}" type="slidenum">
              <a:rPr lang="en-US" smtClean="0"/>
              <a:pPr/>
              <a:t>21</a:t>
            </a:fld>
            <a:endParaRPr lang="en-US"/>
          </a:p>
        </p:txBody>
      </p:sp>
    </p:spTree>
    <p:extLst>
      <p:ext uri="{BB962C8B-B14F-4D97-AF65-F5344CB8AC3E}">
        <p14:creationId xmlns:p14="http://schemas.microsoft.com/office/powerpoint/2010/main" val="21815788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1" dirty="0" smtClean="0"/>
          </a:p>
        </p:txBody>
      </p:sp>
      <p:sp>
        <p:nvSpPr>
          <p:cNvPr id="4" name="Slide Number Placeholder 3"/>
          <p:cNvSpPr>
            <a:spLocks noGrp="1"/>
          </p:cNvSpPr>
          <p:nvPr>
            <p:ph type="sldNum" sz="quarter" idx="10"/>
          </p:nvPr>
        </p:nvSpPr>
        <p:spPr/>
        <p:txBody>
          <a:bodyPr/>
          <a:lstStyle/>
          <a:p>
            <a:fld id="{A1999EFF-B461-43B8-AB43-323804820369}" type="slidenum">
              <a:rPr lang="en-US" smtClean="0"/>
              <a:pPr/>
              <a:t>22</a:t>
            </a:fld>
            <a:endParaRPr lang="en-US"/>
          </a:p>
        </p:txBody>
      </p:sp>
    </p:spTree>
    <p:extLst>
      <p:ext uri="{BB962C8B-B14F-4D97-AF65-F5344CB8AC3E}">
        <p14:creationId xmlns:p14="http://schemas.microsoft.com/office/powerpoint/2010/main" val="8271312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1" dirty="0" smtClean="0"/>
          </a:p>
        </p:txBody>
      </p:sp>
      <p:sp>
        <p:nvSpPr>
          <p:cNvPr id="4" name="Slide Number Placeholder 3"/>
          <p:cNvSpPr>
            <a:spLocks noGrp="1"/>
          </p:cNvSpPr>
          <p:nvPr>
            <p:ph type="sldNum" sz="quarter" idx="10"/>
          </p:nvPr>
        </p:nvSpPr>
        <p:spPr/>
        <p:txBody>
          <a:bodyPr/>
          <a:lstStyle/>
          <a:p>
            <a:fld id="{A1999EFF-B461-43B8-AB43-323804820369}" type="slidenum">
              <a:rPr lang="en-US" smtClean="0"/>
              <a:pPr/>
              <a:t>23</a:t>
            </a:fld>
            <a:endParaRPr lang="en-US"/>
          </a:p>
        </p:txBody>
      </p:sp>
    </p:spTree>
    <p:extLst>
      <p:ext uri="{BB962C8B-B14F-4D97-AF65-F5344CB8AC3E}">
        <p14:creationId xmlns:p14="http://schemas.microsoft.com/office/powerpoint/2010/main" val="12003355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1" dirty="0" smtClean="0"/>
          </a:p>
        </p:txBody>
      </p:sp>
      <p:sp>
        <p:nvSpPr>
          <p:cNvPr id="4" name="Slide Number Placeholder 3"/>
          <p:cNvSpPr>
            <a:spLocks noGrp="1"/>
          </p:cNvSpPr>
          <p:nvPr>
            <p:ph type="sldNum" sz="quarter" idx="10"/>
          </p:nvPr>
        </p:nvSpPr>
        <p:spPr/>
        <p:txBody>
          <a:bodyPr/>
          <a:lstStyle/>
          <a:p>
            <a:fld id="{A1999EFF-B461-43B8-AB43-323804820369}" type="slidenum">
              <a:rPr lang="en-US" smtClean="0"/>
              <a:pPr/>
              <a:t>24</a:t>
            </a:fld>
            <a:endParaRPr lang="en-US"/>
          </a:p>
        </p:txBody>
      </p:sp>
    </p:spTree>
    <p:extLst>
      <p:ext uri="{BB962C8B-B14F-4D97-AF65-F5344CB8AC3E}">
        <p14:creationId xmlns:p14="http://schemas.microsoft.com/office/powerpoint/2010/main" val="30867862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9197197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2389202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0136434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8697693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6268082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288578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7236527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7150256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1209361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9732929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107563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Note: If this doesn’t work in your installation </a:t>
            </a:r>
            <a:r>
              <a:rPr lang="en-US" dirty="0" smtClean="0"/>
              <a:t>of Oracle </a:t>
            </a:r>
            <a:r>
              <a:rPr lang="en-US" dirty="0"/>
              <a:t>Database XE, try specifying a </a:t>
            </a:r>
            <a:r>
              <a:rPr lang="en-US" i="1" dirty="0"/>
              <a:t>service name </a:t>
            </a:r>
            <a:r>
              <a:rPr lang="en-US" dirty="0"/>
              <a:t>instead of an SID, and use the </a:t>
            </a:r>
            <a:r>
              <a:rPr lang="en-US" dirty="0" smtClean="0"/>
              <a:t>default service </a:t>
            </a:r>
            <a:r>
              <a:rPr lang="en-US" dirty="0"/>
              <a:t>name of XEXDB.</a:t>
            </a:r>
          </a:p>
          <a:p>
            <a:endParaRPr lang="en-US" dirty="0"/>
          </a:p>
        </p:txBody>
      </p:sp>
      <p:sp>
        <p:nvSpPr>
          <p:cNvPr id="4" name="Slide Number Placeholder 3"/>
          <p:cNvSpPr>
            <a:spLocks noGrp="1"/>
          </p:cNvSpPr>
          <p:nvPr>
            <p:ph type="sldNum" sz="quarter" idx="10"/>
          </p:nvPr>
        </p:nvSpPr>
        <p:spPr/>
        <p:txBody>
          <a:bodyPr/>
          <a:lstStyle/>
          <a:p>
            <a:fld id="{0DEFF816-564C-4D82-97E0-EF4A402B9FDC}" type="slidenum">
              <a:rPr lang="en-US" smtClean="0"/>
              <a:pPr/>
              <a:t>53</a:t>
            </a:fld>
            <a:endParaRPr lang="en-US"/>
          </a:p>
        </p:txBody>
      </p:sp>
    </p:spTree>
    <p:extLst>
      <p:ext uri="{BB962C8B-B14F-4D97-AF65-F5344CB8AC3E}">
        <p14:creationId xmlns:p14="http://schemas.microsoft.com/office/powerpoint/2010/main" val="27877976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Books on systems analysis and design often identify three design stages:</a:t>
            </a:r>
          </a:p>
          <a:p>
            <a:r>
              <a:rPr lang="en-US" sz="800" dirty="0" smtClean="0"/>
              <a:t>■   </a:t>
            </a:r>
            <a:r>
              <a:rPr lang="en-US" dirty="0"/>
              <a:t>Conceptual design (conceptual schema</a:t>
            </a:r>
            <a:r>
              <a:rPr lang="en-US" dirty="0" smtClean="0"/>
              <a:t>)</a:t>
            </a:r>
          </a:p>
          <a:p>
            <a:r>
              <a:rPr lang="en-US" sz="800" dirty="0" smtClean="0"/>
              <a:t>■   </a:t>
            </a:r>
            <a:r>
              <a:rPr lang="en-US" dirty="0"/>
              <a:t>Logical design (logical schema</a:t>
            </a:r>
            <a:r>
              <a:rPr lang="en-US" dirty="0" smtClean="0"/>
              <a:t>)</a:t>
            </a:r>
          </a:p>
          <a:p>
            <a:r>
              <a:rPr lang="en-US" sz="800" dirty="0" smtClean="0"/>
              <a:t>■  </a:t>
            </a:r>
            <a:r>
              <a:rPr lang="en-US" dirty="0"/>
              <a:t>Physical design (physical schema)</a:t>
            </a:r>
          </a:p>
          <a:p>
            <a:r>
              <a:rPr lang="en-US" dirty="0"/>
              <a:t>The creation and use of file structure and file organization (including physical </a:t>
            </a:r>
            <a:r>
              <a:rPr lang="en-US" dirty="0" smtClean="0"/>
              <a:t>storage placement </a:t>
            </a:r>
            <a:r>
              <a:rPr lang="en-US" dirty="0"/>
              <a:t>and file characteristics) to store database components and physical records of data are a part of the </a:t>
            </a:r>
            <a:r>
              <a:rPr lang="en-US" i="1" dirty="0"/>
              <a:t>physical design</a:t>
            </a:r>
            <a:r>
              <a:rPr lang="en-US" dirty="0"/>
              <a:t>, which is defined in these books as the aspects of the database that are actually implemented in the DBMS. Besides physical </a:t>
            </a:r>
            <a:r>
              <a:rPr lang="en-US" dirty="0" smtClean="0"/>
              <a:t>record and </a:t>
            </a:r>
            <a:r>
              <a:rPr lang="en-US" dirty="0"/>
              <a:t>file structure and organization, this includes indexes and query optimization.</a:t>
            </a:r>
          </a:p>
          <a:p>
            <a:endParaRPr lang="en-US" dirty="0"/>
          </a:p>
        </p:txBody>
      </p:sp>
      <p:sp>
        <p:nvSpPr>
          <p:cNvPr id="4" name="Slide Number Placeholder 3"/>
          <p:cNvSpPr>
            <a:spLocks noGrp="1"/>
          </p:cNvSpPr>
          <p:nvPr>
            <p:ph type="sldNum" sz="quarter" idx="10"/>
          </p:nvPr>
        </p:nvSpPr>
        <p:spPr/>
        <p:txBody>
          <a:bodyPr/>
          <a:lstStyle/>
          <a:p>
            <a:fld id="{A1999EFF-B461-43B8-AB43-323804820369}" type="slidenum">
              <a:rPr lang="en-US" smtClean="0"/>
              <a:pPr/>
              <a:t>58</a:t>
            </a:fld>
            <a:endParaRPr lang="en-US"/>
          </a:p>
        </p:txBody>
      </p:sp>
    </p:spTree>
    <p:extLst>
      <p:ext uri="{BB962C8B-B14F-4D97-AF65-F5344CB8AC3E}">
        <p14:creationId xmlns:p14="http://schemas.microsoft.com/office/powerpoint/2010/main" val="12910879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7673286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8621786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5658870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100869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0273885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103446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6357636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7185175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301038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471981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6689823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At this point, you have covered all the material about Oracle </a:t>
            </a:r>
            <a:r>
              <a:rPr lang="en-US" dirty="0" smtClean="0"/>
              <a:t>Database that </a:t>
            </a:r>
            <a:r>
              <a:rPr lang="en-US" dirty="0"/>
              <a:t>you need to work with the SQL query statements in Chapter 2</a:t>
            </a:r>
            <a:r>
              <a:rPr lang="en-US" dirty="0" smtClean="0"/>
              <a:t>.</a:t>
            </a:r>
          </a:p>
          <a:p>
            <a:r>
              <a:rPr lang="en-US" dirty="0" smtClean="0"/>
              <a:t>If you worked </a:t>
            </a:r>
            <a:r>
              <a:rPr lang="en-US" dirty="0"/>
              <a:t>through this material because of the directions in the Using SQL in </a:t>
            </a:r>
            <a:r>
              <a:rPr lang="en-US" dirty="0" smtClean="0"/>
              <a:t>Oracle Database </a:t>
            </a:r>
            <a:r>
              <a:rPr lang="en-US" dirty="0"/>
              <a:t>section in that chapter, you should return to that section at this time </a:t>
            </a:r>
            <a:r>
              <a:rPr lang="en-US" dirty="0" smtClean="0"/>
              <a:t>and continue </a:t>
            </a:r>
            <a:r>
              <a:rPr lang="en-US" dirty="0"/>
              <a:t>your work on SQL query statements</a:t>
            </a:r>
            <a:r>
              <a:rPr lang="en-US" dirty="0" smtClean="0"/>
              <a:t>.</a:t>
            </a:r>
          </a:p>
          <a:p>
            <a:r>
              <a:rPr lang="en-US" dirty="0" smtClean="0"/>
              <a:t>Use </a:t>
            </a:r>
            <a:r>
              <a:rPr lang="en-US" dirty="0"/>
              <a:t>the new </a:t>
            </a:r>
            <a:r>
              <a:rPr lang="en-US" dirty="0" smtClean="0"/>
              <a:t>Cape-Codd-Chapter-02-SQL-Queries.sql </a:t>
            </a:r>
            <a:r>
              <a:rPr lang="en-US" dirty="0"/>
              <a:t>script to store all your work in Chapter 2—it will be much easier </a:t>
            </a:r>
            <a:r>
              <a:rPr lang="en-US" dirty="0" smtClean="0"/>
              <a:t>and more </a:t>
            </a:r>
            <a:r>
              <a:rPr lang="en-US" dirty="0"/>
              <a:t>efficient than storing a separate SQL script for each query!</a:t>
            </a:r>
            <a:endParaRPr lang="en-US" dirty="0" smtClean="0">
              <a:latin typeface="Arial" panose="020B0604020202020204" pitchFamily="34" charset="0"/>
            </a:endParaRPr>
          </a:p>
        </p:txBody>
      </p:sp>
    </p:spTree>
    <p:extLst>
      <p:ext uri="{BB962C8B-B14F-4D97-AF65-F5344CB8AC3E}">
        <p14:creationId xmlns:p14="http://schemas.microsoft.com/office/powerpoint/2010/main" val="27364864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a:ln/>
        </p:spPr>
      </p:sp>
      <p:sp>
        <p:nvSpPr>
          <p:cNvPr id="177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771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3253027-9E53-4B06-AE59-D73BD841C91D}" type="slidenum">
              <a:rPr lang="en-US"/>
              <a:pPr eaLnBrk="1" hangingPunct="1"/>
              <a:t>72</a:t>
            </a:fld>
            <a:endParaRPr lang="en-US"/>
          </a:p>
        </p:txBody>
      </p:sp>
    </p:spTree>
    <p:extLst>
      <p:ext uri="{BB962C8B-B14F-4D97-AF65-F5344CB8AC3E}">
        <p14:creationId xmlns:p14="http://schemas.microsoft.com/office/powerpoint/2010/main" val="19502779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Rot="1" noChangeAspect="1" noChangeArrowheads="1" noTextEdit="1"/>
          </p:cNvSpPr>
          <p:nvPr>
            <p:ph type="sldImg"/>
          </p:nvPr>
        </p:nvSpPr>
        <p:spPr>
          <a:xfrm>
            <a:off x="1152525" y="692150"/>
            <a:ext cx="4554538" cy="3416300"/>
          </a:xfrm>
          <a:ln/>
        </p:spPr>
      </p:sp>
      <p:sp>
        <p:nvSpPr>
          <p:cNvPr id="17817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0" tIns="44446" rIns="90480" bIns="44446"/>
          <a:lstStyle/>
          <a:p>
            <a:endParaRPr lang="en-US" smtClean="0">
              <a:latin typeface="Arial" panose="020B0604020202020204" pitchFamily="34" charset="0"/>
            </a:endParaRPr>
          </a:p>
        </p:txBody>
      </p:sp>
    </p:spTree>
    <p:extLst>
      <p:ext uri="{BB962C8B-B14F-4D97-AF65-F5344CB8AC3E}">
        <p14:creationId xmlns:p14="http://schemas.microsoft.com/office/powerpoint/2010/main" val="1944612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Choosing which version of Oracle Database to use can be a problem. In this chapter, we describe and discuss Oracle Database 12</a:t>
            </a:r>
            <a:r>
              <a:rPr lang="en-US" i="1" dirty="0" smtClean="0"/>
              <a:t>c</a:t>
            </a:r>
            <a:r>
              <a:rPr lang="en-US" dirty="0" smtClean="0"/>
              <a:t>. However, unless your instructor has already installed this product for your use, you will find it preferable to download and use the Oracle Database Express Edition 11g Release 2 package (downloadable from w</a:t>
            </a:r>
            <a:r>
              <a:rPr lang="en-US" i="1" dirty="0" smtClean="0"/>
              <a:t>ww.oracle.com/technetwork/database/databasetechnologies/express-edition/downloads/index.html</a:t>
            </a:r>
            <a:r>
              <a:rPr lang="en-US" dirty="0" smtClean="0"/>
              <a:t>).</a:t>
            </a:r>
          </a:p>
          <a:p>
            <a:r>
              <a:rPr lang="en-US" dirty="0" smtClean="0"/>
              <a:t>Note that as stated in the Oracle Technical Network (OTN) developer license, there are limits on the hardware characteristics of the computer running the DBMS. Nonetheless, you should be able to do most of the SQL and Web-related database work in this book using Oracle Database Express Edition 11</a:t>
            </a:r>
            <a:r>
              <a:rPr lang="en-US" i="1" dirty="0" smtClean="0"/>
              <a:t>g </a:t>
            </a:r>
            <a:r>
              <a:rPr lang="en-US" dirty="0" smtClean="0"/>
              <a:t>Release 2 and the downloadable Oracle SQL Developer GUI utility (downloadable from </a:t>
            </a:r>
            <a:r>
              <a:rPr lang="en-US" i="1" dirty="0" smtClean="0">
                <a:hlinkClick r:id="rId3"/>
              </a:rPr>
              <a:t>www.oracle.com/technetwork/developer-tools/sql-developer/overview/index.html</a:t>
            </a:r>
            <a:r>
              <a:rPr lang="en-US" i="1" dirty="0" smtClean="0"/>
              <a:t> </a:t>
            </a:r>
            <a:r>
              <a:rPr lang="en-US" dirty="0" smtClean="0"/>
              <a:t>) discussed later in this chapter [the main exceptions being (1) the Web-based administration of Oracle Database 12</a:t>
            </a:r>
            <a:r>
              <a:rPr lang="en-US" i="1" dirty="0" smtClean="0"/>
              <a:t>c </a:t>
            </a:r>
            <a:r>
              <a:rPr lang="en-US" dirty="0" smtClean="0"/>
              <a:t>using the Oracle Database Control Enterprise Manager utility discussed in this chapter and (2) some of the business intelligence (BI) topics in Appendix J].</a:t>
            </a:r>
            <a:endParaRPr lang="en-US" dirty="0" smtClean="0">
              <a:latin typeface="Arial" panose="020B0604020202020204" pitchFamily="34" charset="0"/>
            </a:endParaRPr>
          </a:p>
        </p:txBody>
      </p:sp>
    </p:spTree>
    <p:extLst>
      <p:ext uri="{BB962C8B-B14F-4D97-AF65-F5344CB8AC3E}">
        <p14:creationId xmlns:p14="http://schemas.microsoft.com/office/powerpoint/2010/main" val="1005975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Choosing which version of Oracle Database to use can be a problem. In this chapter, we describe and discuss Oracle Database 12</a:t>
            </a:r>
            <a:r>
              <a:rPr lang="en-US" i="1" dirty="0" smtClean="0"/>
              <a:t>c</a:t>
            </a:r>
            <a:r>
              <a:rPr lang="en-US" dirty="0" smtClean="0"/>
              <a:t>. However, unless your instructor has already installed this product for your use, you will find it preferable to download and use the Oracle Database Express Edition 11g Release 2 package (downloadable from w</a:t>
            </a:r>
            <a:r>
              <a:rPr lang="en-US" i="1" dirty="0" smtClean="0"/>
              <a:t>ww.oracle.com/technetwork/database/databasetechnologies/express-edition/downloads/index.html</a:t>
            </a:r>
            <a:r>
              <a:rPr lang="en-US" dirty="0" smtClean="0"/>
              <a:t>).</a:t>
            </a:r>
          </a:p>
          <a:p>
            <a:r>
              <a:rPr lang="en-US" dirty="0" smtClean="0"/>
              <a:t>Note that as stated in the Oracle Technical Network (OTN) developer license, there are limits on the hardware characteristics of the computer running the DBMS. Nonetheless, you should be able to do most of the SQL and Web-related database work in this book using Oracle Database Express Edition 11</a:t>
            </a:r>
            <a:r>
              <a:rPr lang="en-US" i="1" dirty="0" smtClean="0"/>
              <a:t>g </a:t>
            </a:r>
            <a:r>
              <a:rPr lang="en-US" dirty="0" smtClean="0"/>
              <a:t>Release 2 and the downloadable Oracle SQL Developer GUI utility (downloadable from </a:t>
            </a:r>
            <a:r>
              <a:rPr lang="en-US" i="1" dirty="0" smtClean="0">
                <a:hlinkClick r:id="rId3"/>
              </a:rPr>
              <a:t>www.oracle.com/technetwork/developer-tools/sql-developer/overview/index.html</a:t>
            </a:r>
            <a:r>
              <a:rPr lang="en-US" i="1" dirty="0" smtClean="0"/>
              <a:t> </a:t>
            </a:r>
            <a:r>
              <a:rPr lang="en-US" dirty="0" smtClean="0"/>
              <a:t>) discussed later in this chapter [the main exceptions being (1) the Web-based administration of Oracle Database 12</a:t>
            </a:r>
            <a:r>
              <a:rPr lang="en-US" i="1" dirty="0" smtClean="0"/>
              <a:t>c </a:t>
            </a:r>
            <a:r>
              <a:rPr lang="en-US" dirty="0" smtClean="0"/>
              <a:t>using the Oracle Database Control Enterprise Manager utility discussed in this chapter and (2) some of the business intelligence (BI) topics in Appendix J].</a:t>
            </a:r>
            <a:endParaRPr lang="en-US" dirty="0" smtClean="0">
              <a:latin typeface="Arial" panose="020B0604020202020204" pitchFamily="34" charset="0"/>
            </a:endParaRPr>
          </a:p>
        </p:txBody>
      </p:sp>
    </p:spTree>
    <p:extLst>
      <p:ext uri="{BB962C8B-B14F-4D97-AF65-F5344CB8AC3E}">
        <p14:creationId xmlns:p14="http://schemas.microsoft.com/office/powerpoint/2010/main" val="2932703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Choosing which version of Oracle Database to use can be a problem. </a:t>
            </a:r>
            <a:r>
              <a:rPr lang="en-US" dirty="0" smtClean="0"/>
              <a:t>In this </a:t>
            </a:r>
            <a:r>
              <a:rPr lang="en-US" dirty="0"/>
              <a:t>chapter, we describe and discuss Oracle Database 12</a:t>
            </a:r>
            <a:r>
              <a:rPr lang="en-US" i="1" dirty="0"/>
              <a:t>c</a:t>
            </a:r>
            <a:r>
              <a:rPr lang="en-US" dirty="0"/>
              <a:t>. However</a:t>
            </a:r>
            <a:r>
              <a:rPr lang="en-US" dirty="0" smtClean="0"/>
              <a:t>, unless </a:t>
            </a:r>
            <a:r>
              <a:rPr lang="en-US" dirty="0"/>
              <a:t>your instructor has already installed this product for your use, you will find </a:t>
            </a:r>
            <a:r>
              <a:rPr lang="en-US" dirty="0" smtClean="0"/>
              <a:t>it preferable </a:t>
            </a:r>
            <a:r>
              <a:rPr lang="en-US" dirty="0"/>
              <a:t>to download and use the Oracle Database Express Edition 11g </a:t>
            </a:r>
            <a:r>
              <a:rPr lang="en-US" dirty="0" smtClean="0"/>
              <a:t>Release 2 </a:t>
            </a:r>
            <a:r>
              <a:rPr lang="en-US" dirty="0"/>
              <a:t>package (downloadable from </a:t>
            </a:r>
            <a:r>
              <a:rPr lang="en-US" dirty="0" smtClean="0"/>
              <a:t>w</a:t>
            </a:r>
            <a:r>
              <a:rPr lang="en-US" i="1" dirty="0" smtClean="0"/>
              <a:t>ww.oracle.com/technetwork/database/databasetechnologies/express-edition/downloads/index.html</a:t>
            </a:r>
            <a:r>
              <a:rPr lang="en-US" dirty="0"/>
              <a:t>).</a:t>
            </a:r>
          </a:p>
          <a:p>
            <a:r>
              <a:rPr lang="en-US" dirty="0"/>
              <a:t>Note that as stated in the Oracle Technical Network (OTN) developer license</a:t>
            </a:r>
            <a:r>
              <a:rPr lang="en-US" dirty="0" smtClean="0"/>
              <a:t>, there </a:t>
            </a:r>
            <a:r>
              <a:rPr lang="en-US" dirty="0"/>
              <a:t>are limits on the hardware characteristics of the computer running the DBMS</a:t>
            </a:r>
            <a:r>
              <a:rPr lang="en-US" dirty="0" smtClean="0"/>
              <a:t>. Nonetheless</a:t>
            </a:r>
            <a:r>
              <a:rPr lang="en-US" dirty="0"/>
              <a:t>, you should be able to do most of the SQL and Web-related </a:t>
            </a:r>
            <a:r>
              <a:rPr lang="en-US" dirty="0" smtClean="0"/>
              <a:t>database work </a:t>
            </a:r>
            <a:r>
              <a:rPr lang="en-US" dirty="0"/>
              <a:t>in this book using Oracle Database Express Edition 11</a:t>
            </a:r>
            <a:r>
              <a:rPr lang="en-US" i="1" dirty="0"/>
              <a:t>g </a:t>
            </a:r>
            <a:r>
              <a:rPr lang="en-US" dirty="0"/>
              <a:t>Release 2 and </a:t>
            </a:r>
            <a:r>
              <a:rPr lang="en-US" dirty="0" smtClean="0"/>
              <a:t>the downloadable </a:t>
            </a:r>
            <a:r>
              <a:rPr lang="en-US" dirty="0"/>
              <a:t>Oracle SQL Developer GUI utility (downloadable from </a:t>
            </a:r>
            <a:r>
              <a:rPr lang="en-US" i="1" dirty="0" smtClean="0">
                <a:hlinkClick r:id="rId3"/>
              </a:rPr>
              <a:t>www.oracle.com/technetwork/developer-tools/sql-developer/overview/index.html</a:t>
            </a:r>
            <a:r>
              <a:rPr lang="en-US" i="1" dirty="0" smtClean="0"/>
              <a:t> </a:t>
            </a:r>
            <a:r>
              <a:rPr lang="en-US" dirty="0" smtClean="0"/>
              <a:t>) </a:t>
            </a:r>
            <a:r>
              <a:rPr lang="en-US" dirty="0"/>
              <a:t>discussed </a:t>
            </a:r>
            <a:r>
              <a:rPr lang="en-US" dirty="0" smtClean="0"/>
              <a:t>later in </a:t>
            </a:r>
            <a:r>
              <a:rPr lang="en-US" dirty="0"/>
              <a:t>this chapter [the main exceptions being (1) the Web-based administration of </a:t>
            </a:r>
            <a:r>
              <a:rPr lang="en-US" dirty="0" smtClean="0"/>
              <a:t>Oracle Database </a:t>
            </a:r>
            <a:r>
              <a:rPr lang="en-US" dirty="0"/>
              <a:t>12</a:t>
            </a:r>
            <a:r>
              <a:rPr lang="en-US" i="1" dirty="0"/>
              <a:t>c </a:t>
            </a:r>
            <a:r>
              <a:rPr lang="en-US" dirty="0"/>
              <a:t>using the Oracle Database Control Enterprise Manager utility </a:t>
            </a:r>
            <a:r>
              <a:rPr lang="en-US" dirty="0" smtClean="0"/>
              <a:t>discussed in </a:t>
            </a:r>
            <a:r>
              <a:rPr lang="en-US" dirty="0"/>
              <a:t>this chapter and (2) some of the business intelligence (BI) topics in Appendix J].</a:t>
            </a:r>
            <a:endParaRPr lang="en-US" dirty="0" smtClean="0">
              <a:latin typeface="Arial" panose="020B0604020202020204" pitchFamily="34" charset="0"/>
            </a:endParaRPr>
          </a:p>
        </p:txBody>
      </p:sp>
    </p:spTree>
    <p:extLst>
      <p:ext uri="{BB962C8B-B14F-4D97-AF65-F5344CB8AC3E}">
        <p14:creationId xmlns:p14="http://schemas.microsoft.com/office/powerpoint/2010/main" val="2964661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665370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dirty="0" err="1">
                <a:solidFill>
                  <a:srgbClr val="0099CC"/>
                </a:solidFill>
              </a:rPr>
              <a:t>.Net</a:t>
            </a:r>
            <a:r>
              <a:rPr lang="en-US" sz="1400" b="1" dirty="0">
                <a:solidFill>
                  <a:srgbClr val="0099CC"/>
                </a:solidFill>
              </a:rPr>
              <a:t> Framework </a:t>
            </a:r>
            <a:r>
              <a:rPr lang="en-US" sz="1400" b="1" dirty="0" smtClean="0">
                <a:solidFill>
                  <a:srgbClr val="0099CC"/>
                </a:solidFill>
              </a:rPr>
              <a:t>3.5</a:t>
            </a:r>
            <a:r>
              <a:rPr lang="en-US" dirty="0" smtClean="0"/>
              <a:t> is </a:t>
            </a:r>
            <a:r>
              <a:rPr lang="en-US" dirty="0"/>
              <a:t>provided with the Windows OS, but it may not be </a:t>
            </a:r>
            <a:r>
              <a:rPr lang="en-US" dirty="0" smtClean="0"/>
              <a:t>enabled by </a:t>
            </a:r>
            <a:r>
              <a:rPr lang="en-US" dirty="0"/>
              <a:t>default. In Windows 8.1, use </a:t>
            </a:r>
            <a:r>
              <a:rPr lang="en-US" b="1" dirty="0"/>
              <a:t>Control Panel | Programs | Programs </a:t>
            </a:r>
            <a:r>
              <a:rPr lang="en-US" b="1" dirty="0" smtClean="0"/>
              <a:t>and Features </a:t>
            </a:r>
            <a:r>
              <a:rPr lang="en-US" b="1" dirty="0"/>
              <a:t>| Turn Windows Features On or Off </a:t>
            </a:r>
            <a:r>
              <a:rPr lang="en-US" dirty="0"/>
              <a:t>to install </a:t>
            </a:r>
            <a:r>
              <a:rPr lang="en-US" dirty="0" err="1"/>
              <a:t>.Net</a:t>
            </a:r>
            <a:r>
              <a:rPr lang="en-US" dirty="0"/>
              <a:t> Framework 3.5. </a:t>
            </a:r>
            <a:r>
              <a:rPr lang="en-US" dirty="0" smtClean="0"/>
              <a:t>In Windows </a:t>
            </a:r>
            <a:r>
              <a:rPr lang="en-US" dirty="0"/>
              <a:t>Server 2012, use </a:t>
            </a:r>
            <a:r>
              <a:rPr lang="en-US" b="1" dirty="0"/>
              <a:t>Server Manager | Manage | Add Roles and </a:t>
            </a:r>
            <a:r>
              <a:rPr lang="en-US" b="1" dirty="0" smtClean="0"/>
              <a:t>Features </a:t>
            </a:r>
            <a:r>
              <a:rPr lang="en-US" dirty="0" smtClean="0"/>
              <a:t>to </a:t>
            </a:r>
            <a:r>
              <a:rPr lang="en-US" dirty="0"/>
              <a:t>launch the </a:t>
            </a:r>
            <a:r>
              <a:rPr lang="en-US" b="1" dirty="0"/>
              <a:t>Add Roles and Features Wizard </a:t>
            </a:r>
            <a:r>
              <a:rPr lang="en-US" dirty="0"/>
              <a:t>to install </a:t>
            </a:r>
            <a:r>
              <a:rPr lang="en-US" dirty="0" err="1"/>
              <a:t>.Net</a:t>
            </a:r>
            <a:r>
              <a:rPr lang="en-US" dirty="0"/>
              <a:t> Framework 3.5.</a:t>
            </a:r>
          </a:p>
          <a:p>
            <a:r>
              <a:rPr lang="en-US" sz="1400" b="1" dirty="0" err="1" smtClean="0">
                <a:solidFill>
                  <a:srgbClr val="0099CC"/>
                </a:solidFill>
              </a:rPr>
              <a:t>.</a:t>
            </a:r>
            <a:r>
              <a:rPr lang="en-US" sz="1400" b="1" dirty="0" err="1">
                <a:solidFill>
                  <a:srgbClr val="0099CC"/>
                </a:solidFill>
              </a:rPr>
              <a:t>Net</a:t>
            </a:r>
            <a:r>
              <a:rPr lang="en-US" sz="1400" b="1" dirty="0">
                <a:solidFill>
                  <a:srgbClr val="0099CC"/>
                </a:solidFill>
              </a:rPr>
              <a:t> Framework </a:t>
            </a:r>
            <a:r>
              <a:rPr lang="en-US" sz="1400" b="1" dirty="0" smtClean="0">
                <a:solidFill>
                  <a:srgbClr val="0099CC"/>
                </a:solidFill>
              </a:rPr>
              <a:t>4.5</a:t>
            </a:r>
            <a:r>
              <a:rPr lang="en-US" dirty="0" smtClean="0"/>
              <a:t> is </a:t>
            </a:r>
            <a:r>
              <a:rPr lang="en-US" dirty="0"/>
              <a:t>provided with the Windows OS and should be </a:t>
            </a:r>
            <a:r>
              <a:rPr lang="en-US" dirty="0" smtClean="0"/>
              <a:t>enabled by </a:t>
            </a:r>
            <a:r>
              <a:rPr lang="en-US" dirty="0"/>
              <a:t>default. In Windows 8.1, use </a:t>
            </a:r>
            <a:r>
              <a:rPr lang="en-US" b="1" dirty="0"/>
              <a:t>Control Panel | Programs | </a:t>
            </a:r>
            <a:r>
              <a:rPr lang="en-US" b="1" dirty="0" smtClean="0"/>
              <a:t>Programs and </a:t>
            </a:r>
            <a:r>
              <a:rPr lang="en-US" b="1" dirty="0"/>
              <a:t>Features | Turn Windows Features On or Off </a:t>
            </a:r>
            <a:r>
              <a:rPr lang="en-US" dirty="0"/>
              <a:t>to install </a:t>
            </a:r>
            <a:r>
              <a:rPr lang="en-US" dirty="0" err="1"/>
              <a:t>.Net</a:t>
            </a:r>
            <a:r>
              <a:rPr lang="en-US" dirty="0"/>
              <a:t> </a:t>
            </a:r>
            <a:r>
              <a:rPr lang="en-US" dirty="0" smtClean="0"/>
              <a:t>Framework 4.5</a:t>
            </a:r>
            <a:r>
              <a:rPr lang="en-US" dirty="0"/>
              <a:t>. In Windows Server 2012, use </a:t>
            </a:r>
            <a:r>
              <a:rPr lang="en-US" b="1" dirty="0"/>
              <a:t>Server Manager | Manage | Add </a:t>
            </a:r>
            <a:r>
              <a:rPr lang="en-US" b="1" dirty="0" smtClean="0"/>
              <a:t>Roles and </a:t>
            </a:r>
            <a:r>
              <a:rPr lang="en-US" b="1" dirty="0"/>
              <a:t>Features </a:t>
            </a:r>
            <a:r>
              <a:rPr lang="en-US" dirty="0"/>
              <a:t>to launch the </a:t>
            </a:r>
            <a:r>
              <a:rPr lang="en-US" b="1" dirty="0"/>
              <a:t>Add Roles and Features Wizard </a:t>
            </a:r>
            <a:r>
              <a:rPr lang="en-US" dirty="0"/>
              <a:t>to install </a:t>
            </a:r>
            <a:r>
              <a:rPr lang="en-US" dirty="0" err="1"/>
              <a:t>.</a:t>
            </a:r>
            <a:r>
              <a:rPr lang="en-US" dirty="0" err="1" smtClean="0"/>
              <a:t>Net</a:t>
            </a:r>
            <a:r>
              <a:rPr lang="en-US" dirty="0" smtClean="0"/>
              <a:t> Framework </a:t>
            </a:r>
            <a:r>
              <a:rPr lang="en-US" dirty="0"/>
              <a:t>4.5. This will actually be </a:t>
            </a:r>
            <a:r>
              <a:rPr lang="en-US" dirty="0" err="1"/>
              <a:t>.Net</a:t>
            </a:r>
            <a:r>
              <a:rPr lang="en-US" dirty="0"/>
              <a:t> Framework 4.5.1, which is the version </a:t>
            </a:r>
            <a:r>
              <a:rPr lang="en-US" dirty="0" smtClean="0"/>
              <a:t>provided with </a:t>
            </a:r>
            <a:r>
              <a:rPr lang="en-US" dirty="0"/>
              <a:t>Windows 8.1 and Windows Server 2012 </a:t>
            </a:r>
            <a:r>
              <a:rPr lang="en-US" dirty="0" smtClean="0"/>
              <a:t>R2,</a:t>
            </a:r>
          </a:p>
          <a:p>
            <a:r>
              <a:rPr lang="en-US" dirty="0" smtClean="0"/>
              <a:t>For the other products listed, download them from </a:t>
            </a:r>
            <a:r>
              <a:rPr lang="en-US" b="1" i="1" dirty="0" smtClean="0">
                <a:hlinkClick r:id="rId3"/>
              </a:rPr>
              <a:t>http://www.microsoft.com/en-us/download/</a:t>
            </a:r>
            <a:r>
              <a:rPr lang="en-US" b="1" i="1" dirty="0" smtClean="0"/>
              <a:t> .</a:t>
            </a:r>
          </a:p>
        </p:txBody>
      </p:sp>
      <p:sp>
        <p:nvSpPr>
          <p:cNvPr id="4" name="Slide Number Placeholder 3"/>
          <p:cNvSpPr>
            <a:spLocks noGrp="1"/>
          </p:cNvSpPr>
          <p:nvPr>
            <p:ph type="sldNum" sz="quarter" idx="10"/>
          </p:nvPr>
        </p:nvSpPr>
        <p:spPr/>
        <p:txBody>
          <a:bodyPr/>
          <a:lstStyle/>
          <a:p>
            <a:fld id="{A1999EFF-B461-43B8-AB43-323804820369}" type="slidenum">
              <a:rPr lang="en-US" smtClean="0"/>
              <a:pPr/>
              <a:t>10</a:t>
            </a:fld>
            <a:endParaRPr lang="en-US"/>
          </a:p>
        </p:txBody>
      </p:sp>
    </p:spTree>
    <p:extLst>
      <p:ext uri="{BB962C8B-B14F-4D97-AF65-F5344CB8AC3E}">
        <p14:creationId xmlns:p14="http://schemas.microsoft.com/office/powerpoint/2010/main" val="3552970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5F978D"/>
          </a:solidFill>
        </p:spPr>
        <p:txBody>
          <a:body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Footer Placeholder 3"/>
          <p:cNvSpPr>
            <a:spLocks noGrp="1"/>
          </p:cNvSpPr>
          <p:nvPr>
            <p:ph type="ftr" sz="quarter" idx="10"/>
          </p:nvPr>
        </p:nvSpPr>
        <p:spPr>
          <a:xfrm>
            <a:off x="457200" y="6248400"/>
            <a:ext cx="5486400" cy="476250"/>
          </a:xfrm>
        </p:spPr>
        <p:txBody>
          <a:bodyPr/>
          <a:lstStyle>
            <a:lvl1pPr>
              <a:defRPr smtClean="0">
                <a:solidFill>
                  <a:srgbClr val="0000CC"/>
                </a:solidFill>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lvl1pPr>
              <a:defRPr dirty="0" smtClean="0">
                <a:solidFill>
                  <a:srgbClr val="7B7ABB"/>
                </a:solidFill>
              </a:defRPr>
            </a:lvl1pPr>
          </a:lstStyle>
          <a:p>
            <a:r>
              <a:rPr lang="en-US" smtClean="0"/>
              <a:t>10B-</a:t>
            </a:r>
            <a:fld id="{81101345-F9DA-4CA5-82EA-1D02BA364C57}" type="slidenum">
              <a:rPr lang="en-US" smtClean="0"/>
              <a:pPr/>
              <a:t>‹#›</a:t>
            </a:fld>
            <a:endParaRPr lang="en-US" smtClean="0"/>
          </a:p>
          <a:p>
            <a:endParaRPr lang="en-US" dirty="0"/>
          </a:p>
        </p:txBody>
      </p:sp>
    </p:spTree>
    <p:extLst>
      <p:ext uri="{BB962C8B-B14F-4D97-AF65-F5344CB8AC3E}">
        <p14:creationId xmlns:p14="http://schemas.microsoft.com/office/powerpoint/2010/main" val="1206027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5" name="Rectangle 6"/>
          <p:cNvSpPr>
            <a:spLocks noGrp="1" noChangeArrowheads="1"/>
          </p:cNvSpPr>
          <p:nvPr>
            <p:ph type="sldNum" sz="quarter" idx="11"/>
          </p:nvPr>
        </p:nvSpPr>
        <p:spPr>
          <a:ln/>
        </p:spPr>
        <p:txBody>
          <a:bodyPr/>
          <a:lstStyle>
            <a:lvl1pPr>
              <a:defRPr/>
            </a:lvl1pPr>
          </a:lstStyle>
          <a:p>
            <a:r>
              <a:rPr lang="en-US" smtClean="0"/>
              <a:t>10B-</a:t>
            </a:r>
            <a:fld id="{4D15E3FE-6C61-43D2-A8B5-1455045C75E1}" type="slidenum">
              <a:rPr lang="en-US" smtClean="0"/>
              <a:pPr/>
              <a:t>‹#›</a:t>
            </a:fld>
            <a:endParaRPr lang="en-US" smtClean="0"/>
          </a:p>
          <a:p>
            <a:endParaRPr lang="en-US" dirty="0"/>
          </a:p>
        </p:txBody>
      </p:sp>
    </p:spTree>
    <p:extLst>
      <p:ext uri="{BB962C8B-B14F-4D97-AF65-F5344CB8AC3E}">
        <p14:creationId xmlns:p14="http://schemas.microsoft.com/office/powerpoint/2010/main" val="2028014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5" name="Rectangle 6"/>
          <p:cNvSpPr>
            <a:spLocks noGrp="1" noChangeArrowheads="1"/>
          </p:cNvSpPr>
          <p:nvPr>
            <p:ph type="sldNum" sz="quarter" idx="11"/>
          </p:nvPr>
        </p:nvSpPr>
        <p:spPr>
          <a:ln/>
        </p:spPr>
        <p:txBody>
          <a:bodyPr/>
          <a:lstStyle>
            <a:lvl1pPr>
              <a:defRPr/>
            </a:lvl1pPr>
          </a:lstStyle>
          <a:p>
            <a:r>
              <a:rPr lang="en-US" smtClean="0"/>
              <a:t>10B-</a:t>
            </a:r>
            <a:fld id="{4CDD9BA5-691C-4DFC-ACBB-E6BB7DB6771A}" type="slidenum">
              <a:rPr lang="en-US" smtClean="0"/>
              <a:pPr/>
              <a:t>‹#›</a:t>
            </a:fld>
            <a:endParaRPr lang="en-US" smtClean="0"/>
          </a:p>
          <a:p>
            <a:endParaRPr lang="en-US" dirty="0"/>
          </a:p>
        </p:txBody>
      </p:sp>
    </p:spTree>
    <p:extLst>
      <p:ext uri="{BB962C8B-B14F-4D97-AF65-F5344CB8AC3E}">
        <p14:creationId xmlns:p14="http://schemas.microsoft.com/office/powerpoint/2010/main" val="15362821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solidFill>
            <a:srgbClr val="5F978D"/>
          </a:solidFill>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6" name="Rectangle 6"/>
          <p:cNvSpPr>
            <a:spLocks noGrp="1" noChangeArrowheads="1"/>
          </p:cNvSpPr>
          <p:nvPr>
            <p:ph type="sldNum" sz="quarter" idx="11"/>
          </p:nvPr>
        </p:nvSpPr>
        <p:spPr/>
        <p:txBody>
          <a:bodyPr/>
          <a:lstStyle>
            <a:lvl1pPr>
              <a:defRPr dirty="0" smtClean="0">
                <a:solidFill>
                  <a:srgbClr val="7B7ABB"/>
                </a:solidFill>
              </a:defRPr>
            </a:lvl1pPr>
          </a:lstStyle>
          <a:p>
            <a:r>
              <a:rPr lang="en-US" smtClean="0"/>
              <a:t>10B-</a:t>
            </a:r>
            <a:fld id="{0E234AE6-2CA2-4DF5-BA56-95CDCF89ADE0}" type="slidenum">
              <a:rPr lang="en-US" smtClean="0"/>
              <a:pPr/>
              <a:t>‹#›</a:t>
            </a:fld>
            <a:endParaRPr lang="en-US" smtClean="0"/>
          </a:p>
          <a:p>
            <a:endParaRPr lang="en-US" dirty="0"/>
          </a:p>
        </p:txBody>
      </p:sp>
    </p:spTree>
    <p:extLst>
      <p:ext uri="{BB962C8B-B14F-4D97-AF65-F5344CB8AC3E}">
        <p14:creationId xmlns:p14="http://schemas.microsoft.com/office/powerpoint/2010/main" val="3885577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5F978D"/>
          </a:solidFill>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5" name="Rectangle 6"/>
          <p:cNvSpPr>
            <a:spLocks noGrp="1" noChangeArrowheads="1"/>
          </p:cNvSpPr>
          <p:nvPr>
            <p:ph type="sldNum" sz="quarter" idx="11"/>
          </p:nvPr>
        </p:nvSpPr>
        <p:spPr/>
        <p:txBody>
          <a:bodyPr/>
          <a:lstStyle>
            <a:lvl1pPr>
              <a:defRPr dirty="0" smtClean="0">
                <a:solidFill>
                  <a:srgbClr val="7B7ABB"/>
                </a:solidFill>
              </a:defRPr>
            </a:lvl1pPr>
          </a:lstStyle>
          <a:p>
            <a:r>
              <a:rPr lang="en-US" smtClean="0"/>
              <a:t>10B-</a:t>
            </a:r>
            <a:fld id="{3D17DD6B-B25E-41D0-84E2-CC9BF5AD9F6D}" type="slidenum">
              <a:rPr lang="en-US" smtClean="0"/>
              <a:pPr/>
              <a:t>‹#›</a:t>
            </a:fld>
            <a:endParaRPr lang="en-US" smtClean="0"/>
          </a:p>
          <a:p>
            <a:endParaRPr lang="en-US" dirty="0"/>
          </a:p>
        </p:txBody>
      </p:sp>
    </p:spTree>
    <p:extLst>
      <p:ext uri="{BB962C8B-B14F-4D97-AF65-F5344CB8AC3E}">
        <p14:creationId xmlns:p14="http://schemas.microsoft.com/office/powerpoint/2010/main" val="1002810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5" name="Rectangle 6"/>
          <p:cNvSpPr>
            <a:spLocks noGrp="1" noChangeArrowheads="1"/>
          </p:cNvSpPr>
          <p:nvPr>
            <p:ph type="sldNum" sz="quarter" idx="11"/>
          </p:nvPr>
        </p:nvSpPr>
        <p:spPr>
          <a:ln/>
        </p:spPr>
        <p:txBody>
          <a:bodyPr/>
          <a:lstStyle>
            <a:lvl1pPr>
              <a:defRPr>
                <a:solidFill>
                  <a:srgbClr val="7B7ABB"/>
                </a:solidFill>
              </a:defRPr>
            </a:lvl1pPr>
          </a:lstStyle>
          <a:p>
            <a:r>
              <a:rPr lang="en-US" smtClean="0"/>
              <a:t>10B-</a:t>
            </a:r>
            <a:fld id="{502A1FDC-1D55-4D0B-9EA6-3D955708DBBA}" type="slidenum">
              <a:rPr lang="en-US" smtClean="0"/>
              <a:pPr/>
              <a:t>‹#›</a:t>
            </a:fld>
            <a:endParaRPr lang="en-US" smtClean="0"/>
          </a:p>
          <a:p>
            <a:endParaRPr lang="en-US" dirty="0"/>
          </a:p>
        </p:txBody>
      </p:sp>
    </p:spTree>
    <p:extLst>
      <p:ext uri="{BB962C8B-B14F-4D97-AF65-F5344CB8AC3E}">
        <p14:creationId xmlns:p14="http://schemas.microsoft.com/office/powerpoint/2010/main" val="2038001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5F978D"/>
          </a:solidFill>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6" name="Rectangle 6"/>
          <p:cNvSpPr>
            <a:spLocks noGrp="1" noChangeArrowheads="1"/>
          </p:cNvSpPr>
          <p:nvPr>
            <p:ph type="sldNum" sz="quarter" idx="11"/>
          </p:nvPr>
        </p:nvSpPr>
        <p:spPr/>
        <p:txBody>
          <a:bodyPr/>
          <a:lstStyle>
            <a:lvl1pPr>
              <a:defRPr dirty="0" smtClean="0">
                <a:solidFill>
                  <a:srgbClr val="7B7ABB"/>
                </a:solidFill>
              </a:defRPr>
            </a:lvl1pPr>
          </a:lstStyle>
          <a:p>
            <a:r>
              <a:rPr lang="en-US" smtClean="0"/>
              <a:t>10B-</a:t>
            </a:r>
            <a:fld id="{9AC0E93E-8639-445B-BD8C-09E9F3C72EA6}" type="slidenum">
              <a:rPr lang="en-US" smtClean="0"/>
              <a:pPr/>
              <a:t>‹#›</a:t>
            </a:fld>
            <a:endParaRPr lang="en-US" smtClean="0"/>
          </a:p>
          <a:p>
            <a:endParaRPr lang="en-US" dirty="0"/>
          </a:p>
        </p:txBody>
      </p:sp>
    </p:spTree>
    <p:extLst>
      <p:ext uri="{BB962C8B-B14F-4D97-AF65-F5344CB8AC3E}">
        <p14:creationId xmlns:p14="http://schemas.microsoft.com/office/powerpoint/2010/main" val="2004464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8" name="Rectangle 6"/>
          <p:cNvSpPr>
            <a:spLocks noGrp="1" noChangeArrowheads="1"/>
          </p:cNvSpPr>
          <p:nvPr>
            <p:ph type="sldNum" sz="quarter" idx="11"/>
          </p:nvPr>
        </p:nvSpPr>
        <p:spPr>
          <a:ln/>
        </p:spPr>
        <p:txBody>
          <a:bodyPr/>
          <a:lstStyle>
            <a:lvl1pPr>
              <a:defRPr/>
            </a:lvl1pPr>
          </a:lstStyle>
          <a:p>
            <a:r>
              <a:rPr lang="en-US" smtClean="0"/>
              <a:t>10B-</a:t>
            </a:r>
            <a:fld id="{350133CE-0542-4976-B7AA-2D01FC60FB12}" type="slidenum">
              <a:rPr lang="en-US" smtClean="0"/>
              <a:pPr/>
              <a:t>‹#›</a:t>
            </a:fld>
            <a:endParaRPr lang="en-US" smtClean="0"/>
          </a:p>
          <a:p>
            <a:endParaRPr lang="en-US" dirty="0"/>
          </a:p>
        </p:txBody>
      </p:sp>
    </p:spTree>
    <p:extLst>
      <p:ext uri="{BB962C8B-B14F-4D97-AF65-F5344CB8AC3E}">
        <p14:creationId xmlns:p14="http://schemas.microsoft.com/office/powerpoint/2010/main" val="1451937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solidFill>
            <a:srgbClr val="5F978D"/>
          </a:solidFill>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4" name="Rectangle 6"/>
          <p:cNvSpPr>
            <a:spLocks noGrp="1" noChangeArrowheads="1"/>
          </p:cNvSpPr>
          <p:nvPr>
            <p:ph type="sldNum" sz="quarter" idx="11"/>
          </p:nvPr>
        </p:nvSpPr>
        <p:spPr/>
        <p:txBody>
          <a:bodyPr/>
          <a:lstStyle>
            <a:lvl1pPr>
              <a:defRPr dirty="0" smtClean="0">
                <a:solidFill>
                  <a:srgbClr val="7B7ABB"/>
                </a:solidFill>
              </a:defRPr>
            </a:lvl1pPr>
          </a:lstStyle>
          <a:p>
            <a:r>
              <a:rPr lang="en-US" smtClean="0"/>
              <a:t>10B-</a:t>
            </a:r>
            <a:fld id="{235B0FBA-68FD-47E2-9BF8-F1303A581FED}" type="slidenum">
              <a:rPr lang="en-US" smtClean="0"/>
              <a:pPr/>
              <a:t>‹#›</a:t>
            </a:fld>
            <a:endParaRPr lang="en-US" smtClean="0"/>
          </a:p>
          <a:p>
            <a:endParaRPr lang="en-US" dirty="0"/>
          </a:p>
        </p:txBody>
      </p:sp>
    </p:spTree>
    <p:extLst>
      <p:ext uri="{BB962C8B-B14F-4D97-AF65-F5344CB8AC3E}">
        <p14:creationId xmlns:p14="http://schemas.microsoft.com/office/powerpoint/2010/main" val="3237468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3" name="Rectangle 6"/>
          <p:cNvSpPr>
            <a:spLocks noGrp="1" noChangeArrowheads="1"/>
          </p:cNvSpPr>
          <p:nvPr>
            <p:ph type="sldNum" sz="quarter" idx="11"/>
          </p:nvPr>
        </p:nvSpPr>
        <p:spPr>
          <a:ln/>
        </p:spPr>
        <p:txBody>
          <a:bodyPr/>
          <a:lstStyle>
            <a:lvl1pPr>
              <a:defRPr/>
            </a:lvl1pPr>
          </a:lstStyle>
          <a:p>
            <a:r>
              <a:rPr lang="en-US" smtClean="0"/>
              <a:t>10B-</a:t>
            </a:r>
            <a:fld id="{0DC418BA-ECE9-44E4-85E3-F4046B2F6C1C}" type="slidenum">
              <a:rPr lang="en-US" smtClean="0"/>
              <a:pPr/>
              <a:t>‹#›</a:t>
            </a:fld>
            <a:endParaRPr lang="en-US" smtClean="0"/>
          </a:p>
          <a:p>
            <a:endParaRPr lang="en-US" dirty="0"/>
          </a:p>
        </p:txBody>
      </p:sp>
    </p:spTree>
    <p:extLst>
      <p:ext uri="{BB962C8B-B14F-4D97-AF65-F5344CB8AC3E}">
        <p14:creationId xmlns:p14="http://schemas.microsoft.com/office/powerpoint/2010/main" val="4210123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6" name="Rectangle 6"/>
          <p:cNvSpPr>
            <a:spLocks noGrp="1" noChangeArrowheads="1"/>
          </p:cNvSpPr>
          <p:nvPr>
            <p:ph type="sldNum" sz="quarter" idx="11"/>
          </p:nvPr>
        </p:nvSpPr>
        <p:spPr>
          <a:ln/>
        </p:spPr>
        <p:txBody>
          <a:bodyPr/>
          <a:lstStyle>
            <a:lvl1pPr>
              <a:defRPr/>
            </a:lvl1pPr>
          </a:lstStyle>
          <a:p>
            <a:r>
              <a:rPr lang="en-US" smtClean="0"/>
              <a:t>10B-</a:t>
            </a:r>
            <a:fld id="{D0D5E4BB-0391-4513-A02F-17BEAD4D876D}" type="slidenum">
              <a:rPr lang="en-US" smtClean="0"/>
              <a:pPr/>
              <a:t>‹#›</a:t>
            </a:fld>
            <a:endParaRPr lang="en-US" smtClean="0"/>
          </a:p>
          <a:p>
            <a:endParaRPr lang="en-US" dirty="0"/>
          </a:p>
        </p:txBody>
      </p:sp>
    </p:spTree>
    <p:extLst>
      <p:ext uri="{BB962C8B-B14F-4D97-AF65-F5344CB8AC3E}">
        <p14:creationId xmlns:p14="http://schemas.microsoft.com/office/powerpoint/2010/main" val="651548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6" name="Rectangle 6"/>
          <p:cNvSpPr>
            <a:spLocks noGrp="1" noChangeArrowheads="1"/>
          </p:cNvSpPr>
          <p:nvPr>
            <p:ph type="sldNum" sz="quarter" idx="11"/>
          </p:nvPr>
        </p:nvSpPr>
        <p:spPr>
          <a:ln/>
        </p:spPr>
        <p:txBody>
          <a:bodyPr/>
          <a:lstStyle>
            <a:lvl1pPr>
              <a:defRPr/>
            </a:lvl1pPr>
          </a:lstStyle>
          <a:p>
            <a:r>
              <a:rPr lang="en-US" smtClean="0"/>
              <a:t>10B-</a:t>
            </a:r>
            <a:fld id="{84D1DE33-D442-407C-8E3E-483BB3CDBBD9}" type="slidenum">
              <a:rPr lang="en-US" smtClean="0"/>
              <a:pPr/>
              <a:t>‹#›</a:t>
            </a:fld>
            <a:endParaRPr lang="en-US" smtClean="0"/>
          </a:p>
          <a:p>
            <a:endParaRPr lang="en-US" dirty="0"/>
          </a:p>
        </p:txBody>
      </p:sp>
    </p:spTree>
    <p:extLst>
      <p:ext uri="{BB962C8B-B14F-4D97-AF65-F5344CB8AC3E}">
        <p14:creationId xmlns:p14="http://schemas.microsoft.com/office/powerpoint/2010/main" val="837158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solidFill>
            <a:srgbClr val="5F978D"/>
          </a:solid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Rectangle 5"/>
          <p:cNvSpPr>
            <a:spLocks noGrp="1" noChangeArrowheads="1"/>
          </p:cNvSpPr>
          <p:nvPr>
            <p:ph type="ftr" sz="quarter" idx="3"/>
          </p:nvPr>
        </p:nvSpPr>
        <p:spPr bwMode="auto">
          <a:xfrm>
            <a:off x="457200" y="6248400"/>
            <a:ext cx="5410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solidFill>
                  <a:srgbClr val="0099CC"/>
                </a:solidFill>
                <a:latin typeface="Arial" charset="0"/>
                <a:cs typeface="+mn-cs"/>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7B7ABB"/>
                </a:solidFill>
                <a:latin typeface="Arial" panose="020B0604020202020204" pitchFamily="34" charset="0"/>
                <a:cs typeface="+mn-cs"/>
              </a:defRPr>
            </a:lvl1pPr>
          </a:lstStyle>
          <a:p>
            <a:r>
              <a:rPr lang="en-US" smtClean="0"/>
              <a:t>10B-</a:t>
            </a:r>
            <a:fld id="{A3C72450-ADBD-4EAC-955B-5DFEB88C5FF0}" type="slidenum">
              <a:rPr lang="en-US" smtClean="0"/>
              <a:pPr/>
              <a:t>‹#›</a:t>
            </a:fld>
            <a:endParaRPr lang="en-US" smtClean="0"/>
          </a:p>
          <a:p>
            <a:endParaRPr lang="en-US" dirty="0"/>
          </a:p>
        </p:txBody>
      </p:sp>
    </p:spTree>
    <p:extLst>
      <p:ext uri="{BB962C8B-B14F-4D97-AF65-F5344CB8AC3E}">
        <p14:creationId xmlns:p14="http://schemas.microsoft.com/office/powerpoint/2010/main" val="3158696080"/>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Lst>
  <p:timing>
    <p:tnLst>
      <p:par>
        <p:cTn id="1" dur="indefinite" restart="never" nodeType="tmRoot"/>
      </p:par>
    </p:tnLst>
  </p:timing>
  <p:hf hdr="0" dt="0"/>
  <p:txStyles>
    <p:titleStyle>
      <a:lvl1pPr algn="ctr" rtl="0" eaLnBrk="1" fontAlgn="base" hangingPunct="1">
        <a:spcBef>
          <a:spcPct val="0"/>
        </a:spcBef>
        <a:spcAft>
          <a:spcPct val="0"/>
        </a:spcAft>
        <a:defRPr sz="4400">
          <a:solidFill>
            <a:schemeClr val="bg1"/>
          </a:solidFill>
          <a:latin typeface="+mj-lt"/>
          <a:ea typeface="+mj-ea"/>
          <a:cs typeface="+mj-cs"/>
        </a:defRPr>
      </a:lvl1pPr>
      <a:lvl2pPr algn="ctr" rtl="0" eaLnBrk="1" fontAlgn="base" hangingPunct="1">
        <a:spcBef>
          <a:spcPct val="0"/>
        </a:spcBef>
        <a:spcAft>
          <a:spcPct val="0"/>
        </a:spcAft>
        <a:defRPr sz="4400">
          <a:solidFill>
            <a:schemeClr val="bg1"/>
          </a:solidFill>
          <a:latin typeface="Arial" charset="0"/>
        </a:defRPr>
      </a:lvl2pPr>
      <a:lvl3pPr algn="ctr" rtl="0" eaLnBrk="1" fontAlgn="base" hangingPunct="1">
        <a:spcBef>
          <a:spcPct val="0"/>
        </a:spcBef>
        <a:spcAft>
          <a:spcPct val="0"/>
        </a:spcAft>
        <a:defRPr sz="4400">
          <a:solidFill>
            <a:schemeClr val="bg1"/>
          </a:solidFill>
          <a:latin typeface="Arial" charset="0"/>
        </a:defRPr>
      </a:lvl3pPr>
      <a:lvl4pPr algn="ctr" rtl="0" eaLnBrk="1" fontAlgn="base" hangingPunct="1">
        <a:spcBef>
          <a:spcPct val="0"/>
        </a:spcBef>
        <a:spcAft>
          <a:spcPct val="0"/>
        </a:spcAft>
        <a:defRPr sz="4400">
          <a:solidFill>
            <a:schemeClr val="bg1"/>
          </a:solidFill>
          <a:latin typeface="Arial" charset="0"/>
        </a:defRPr>
      </a:lvl4pPr>
      <a:lvl5pPr algn="ctr" rtl="0" eaLnBrk="1" fontAlgn="base" hangingPunct="1">
        <a:spcBef>
          <a:spcPct val="0"/>
        </a:spcBef>
        <a:spcAft>
          <a:spcPct val="0"/>
        </a:spcAft>
        <a:defRPr sz="4400">
          <a:solidFill>
            <a:schemeClr val="bg1"/>
          </a:solidFill>
          <a:latin typeface="Arial" charset="0"/>
        </a:defRPr>
      </a:lvl5pPr>
      <a:lvl6pPr marL="457200" algn="ctr" rtl="0" eaLnBrk="1" fontAlgn="base" hangingPunct="1">
        <a:spcBef>
          <a:spcPct val="0"/>
        </a:spcBef>
        <a:spcAft>
          <a:spcPct val="0"/>
        </a:spcAft>
        <a:defRPr sz="4400">
          <a:solidFill>
            <a:schemeClr val="bg1"/>
          </a:solidFill>
          <a:latin typeface="Arial" charset="0"/>
        </a:defRPr>
      </a:lvl6pPr>
      <a:lvl7pPr marL="914400" algn="ctr" rtl="0" eaLnBrk="1" fontAlgn="base" hangingPunct="1">
        <a:spcBef>
          <a:spcPct val="0"/>
        </a:spcBef>
        <a:spcAft>
          <a:spcPct val="0"/>
        </a:spcAft>
        <a:defRPr sz="4400">
          <a:solidFill>
            <a:schemeClr val="bg1"/>
          </a:solidFill>
          <a:latin typeface="Arial" charset="0"/>
        </a:defRPr>
      </a:lvl7pPr>
      <a:lvl8pPr marL="1371600" algn="ctr" rtl="0" eaLnBrk="1" fontAlgn="base" hangingPunct="1">
        <a:spcBef>
          <a:spcPct val="0"/>
        </a:spcBef>
        <a:spcAft>
          <a:spcPct val="0"/>
        </a:spcAft>
        <a:defRPr sz="4400">
          <a:solidFill>
            <a:schemeClr val="bg1"/>
          </a:solidFill>
          <a:latin typeface="Arial" charset="0"/>
        </a:defRPr>
      </a:lvl8pPr>
      <a:lvl9pPr marL="1828800" algn="ctr" rtl="0" eaLnBrk="1" fontAlgn="base" hangingPunct="1">
        <a:spcBef>
          <a:spcPct val="0"/>
        </a:spcBef>
        <a:spcAft>
          <a:spcPct val="0"/>
        </a:spcAft>
        <a:defRPr sz="4400">
          <a:solidFill>
            <a:schemeClr val="bg1"/>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java.com/en/download/manual.jsp"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java.sun.com/javase/downloads/index.jsp"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www.oracle.com/database/product_editions.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cid:3287383400_2177562"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shop.oracle.com/pls/ostore/f?p=dstore:product:0::NO:RP,6:P6_LPI,P6_PROD_HIER_ID:4508888120961805719862,4509958287721805720011r"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docs.oracle.com/database/121/NTDBI/toc.htm"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1" y="2362200"/>
            <a:ext cx="3352800" cy="3800745"/>
          </a:xfrm>
          <a:prstGeom prst="rect">
            <a:avLst/>
          </a:prstGeom>
        </p:spPr>
      </p:pic>
      <p:sp>
        <p:nvSpPr>
          <p:cNvPr id="15363" name="Rectangle 2"/>
          <p:cNvSpPr>
            <a:spLocks noGrp="1" noChangeArrowheads="1"/>
          </p:cNvSpPr>
          <p:nvPr>
            <p:ph type="ctrTitle"/>
          </p:nvPr>
        </p:nvSpPr>
        <p:spPr>
          <a:xfrm>
            <a:off x="0" y="0"/>
            <a:ext cx="9144000" cy="2362200"/>
          </a:xfrm>
          <a:solidFill>
            <a:srgbClr val="5F978D"/>
          </a:solidFill>
        </p:spPr>
        <p:txBody>
          <a:bodyPr/>
          <a:lstStyle/>
          <a:p>
            <a:pPr eaLnBrk="1" hangingPunct="1">
              <a:spcBef>
                <a:spcPct val="20000"/>
              </a:spcBef>
              <a:defRPr/>
            </a:pPr>
            <a:r>
              <a:rPr lang="en-US" sz="4000" dirty="0" smtClean="0"/>
              <a:t/>
            </a:r>
            <a:br>
              <a:rPr lang="en-US" sz="4000" dirty="0" smtClean="0"/>
            </a:br>
            <a:r>
              <a:rPr lang="en-US" sz="4000" dirty="0" smtClean="0">
                <a:latin typeface="Calibri" pitchFamily="34" charset="0"/>
                <a:cs typeface="Calibri" pitchFamily="34" charset="0"/>
              </a:rPr>
              <a:t>David M. Kroenke and David J. Auer</a:t>
            </a:r>
            <a:br>
              <a:rPr lang="en-US" sz="4000" dirty="0" smtClean="0">
                <a:latin typeface="Calibri" pitchFamily="34" charset="0"/>
                <a:cs typeface="Calibri" pitchFamily="34" charset="0"/>
              </a:rPr>
            </a:br>
            <a:r>
              <a:rPr lang="en-US" sz="4000" dirty="0" smtClean="0">
                <a:latin typeface="Calibri" pitchFamily="34" charset="0"/>
                <a:cs typeface="Calibri" pitchFamily="34" charset="0"/>
              </a:rPr>
              <a:t>Database Processing:</a:t>
            </a:r>
            <a:br>
              <a:rPr lang="en-US" sz="4000" dirty="0" smtClean="0">
                <a:latin typeface="Calibri" pitchFamily="34" charset="0"/>
                <a:cs typeface="Calibri" pitchFamily="34" charset="0"/>
              </a:rPr>
            </a:br>
            <a:r>
              <a:rPr lang="en-US" sz="3200" dirty="0" smtClean="0">
                <a:solidFill>
                  <a:schemeClr val="bg1">
                    <a:lumMod val="85000"/>
                  </a:schemeClr>
                </a:solidFill>
                <a:latin typeface="Calibri" pitchFamily="34" charset="0"/>
                <a:cs typeface="Calibri" pitchFamily="34" charset="0"/>
              </a:rPr>
              <a:t>Fundamentals, Design, and Implementation</a:t>
            </a:r>
            <a:r>
              <a:rPr lang="en-US" sz="4000" dirty="0" smtClean="0">
                <a:solidFill>
                  <a:srgbClr val="B3B3B3"/>
                </a:solidFill>
                <a:latin typeface="Calibri" pitchFamily="34" charset="0"/>
                <a:cs typeface="Calibri" pitchFamily="34" charset="0"/>
              </a:rPr>
              <a:t/>
            </a:r>
            <a:br>
              <a:rPr lang="en-US" sz="4000" dirty="0" smtClean="0">
                <a:solidFill>
                  <a:srgbClr val="B3B3B3"/>
                </a:solidFill>
                <a:latin typeface="Calibri" pitchFamily="34" charset="0"/>
                <a:cs typeface="Calibri" pitchFamily="34" charset="0"/>
              </a:rPr>
            </a:br>
            <a:endParaRPr lang="en-US" sz="4000" dirty="0" smtClean="0">
              <a:latin typeface="Calibri" pitchFamily="34" charset="0"/>
              <a:cs typeface="Calibri" pitchFamily="34" charset="0"/>
            </a:endParaRPr>
          </a:p>
        </p:txBody>
      </p:sp>
      <p:sp>
        <p:nvSpPr>
          <p:cNvPr id="15362" name="Rectangle 5"/>
          <p:cNvSpPr>
            <a:spLocks noChangeArrowheads="1"/>
          </p:cNvSpPr>
          <p:nvPr/>
        </p:nvSpPr>
        <p:spPr bwMode="auto">
          <a:xfrm>
            <a:off x="3352800" y="2362200"/>
            <a:ext cx="5791200" cy="3810000"/>
          </a:xfrm>
          <a:prstGeom prst="rect">
            <a:avLst/>
          </a:prstGeom>
          <a:noFill/>
          <a:ln w="9525">
            <a:noFill/>
            <a:miter lim="800000"/>
            <a:headEnd/>
            <a:tailEnd/>
          </a:ln>
        </p:spPr>
        <p:txBody>
          <a:bodyPr/>
          <a:lstStyle/>
          <a:p>
            <a:pPr algn="ctr">
              <a:spcBef>
                <a:spcPct val="20000"/>
              </a:spcBef>
            </a:pPr>
            <a:endParaRPr lang="en-US" sz="1000" b="1" dirty="0">
              <a:solidFill>
                <a:srgbClr val="3399FF"/>
              </a:solidFill>
            </a:endParaRPr>
          </a:p>
          <a:p>
            <a:pPr algn="ctr">
              <a:spcBef>
                <a:spcPct val="20000"/>
              </a:spcBef>
            </a:pPr>
            <a:r>
              <a:rPr lang="en-US" sz="3600" b="1" dirty="0">
                <a:solidFill>
                  <a:srgbClr val="D57A15"/>
                </a:solidFill>
                <a:latin typeface="Calibri" pitchFamily="34" charset="0"/>
                <a:cs typeface="Calibri" pitchFamily="34" charset="0"/>
              </a:rPr>
              <a:t>Chapter </a:t>
            </a:r>
            <a:r>
              <a:rPr lang="en-US" sz="3600" b="1" dirty="0" smtClean="0">
                <a:solidFill>
                  <a:srgbClr val="D57A15"/>
                </a:solidFill>
                <a:latin typeface="Calibri" pitchFamily="34" charset="0"/>
                <a:cs typeface="Calibri" pitchFamily="34" charset="0"/>
              </a:rPr>
              <a:t>Ten B:</a:t>
            </a:r>
            <a:endParaRPr lang="en-US" sz="3600" b="1" dirty="0">
              <a:solidFill>
                <a:srgbClr val="D57A15"/>
              </a:solidFill>
              <a:latin typeface="Calibri" pitchFamily="34" charset="0"/>
              <a:cs typeface="Calibri" pitchFamily="34" charset="0"/>
            </a:endParaRPr>
          </a:p>
          <a:p>
            <a:pPr algn="ctr" eaLnBrk="1" hangingPunct="1">
              <a:spcBef>
                <a:spcPts val="600"/>
              </a:spcBef>
            </a:pPr>
            <a:r>
              <a:rPr lang="en-US" sz="4000" b="1" dirty="0" smtClean="0">
                <a:solidFill>
                  <a:srgbClr val="5F978D"/>
                </a:solidFill>
                <a:latin typeface="Calibri" panose="020F0502020204030204" pitchFamily="34" charset="0"/>
                <a:ea typeface="Calibri" panose="020F0502020204030204" pitchFamily="34" charset="0"/>
                <a:cs typeface="Calibri" panose="020F0502020204030204" pitchFamily="34" charset="0"/>
              </a:rPr>
              <a:t>Managing </a:t>
            </a:r>
            <a:r>
              <a:rPr lang="en-US" sz="4000" b="1" dirty="0">
                <a:solidFill>
                  <a:srgbClr val="5F978D"/>
                </a:solidFill>
                <a:latin typeface="Calibri" panose="020F0502020204030204" pitchFamily="34" charset="0"/>
                <a:ea typeface="Calibri" panose="020F0502020204030204" pitchFamily="34" charset="0"/>
                <a:cs typeface="Calibri" panose="020F0502020204030204" pitchFamily="34" charset="0"/>
              </a:rPr>
              <a:t>Databases with</a:t>
            </a:r>
          </a:p>
          <a:p>
            <a:pPr algn="ctr" eaLnBrk="1" hangingPunct="1">
              <a:spcBef>
                <a:spcPts val="600"/>
              </a:spcBef>
            </a:pPr>
            <a:r>
              <a:rPr lang="en-US" sz="4000" b="1" dirty="0" smtClean="0">
                <a:solidFill>
                  <a:srgbClr val="5F978D"/>
                </a:solidFill>
                <a:latin typeface="Calibri" panose="020F0502020204030204" pitchFamily="34" charset="0"/>
                <a:ea typeface="Calibri" panose="020F0502020204030204" pitchFamily="34" charset="0"/>
                <a:cs typeface="Calibri" panose="020F0502020204030204" pitchFamily="34" charset="0"/>
              </a:rPr>
              <a:t>Oracle </a:t>
            </a:r>
            <a:r>
              <a:rPr lang="en-US" sz="4000" b="1" dirty="0" smtClean="0">
                <a:solidFill>
                  <a:srgbClr val="5F978D"/>
                </a:solidFill>
                <a:latin typeface="Calibri" panose="020F0502020204030204" pitchFamily="34" charset="0"/>
                <a:ea typeface="Calibri" panose="020F0502020204030204" pitchFamily="34" charset="0"/>
                <a:cs typeface="Calibri" panose="020F0502020204030204" pitchFamily="34" charset="0"/>
              </a:rPr>
              <a:t>Database</a:t>
            </a:r>
          </a:p>
          <a:p>
            <a:pPr algn="ctr" eaLnBrk="1" hangingPunct="1">
              <a:spcBef>
                <a:spcPts val="600"/>
              </a:spcBef>
            </a:pPr>
            <a:r>
              <a:rPr lang="en-US" sz="4000" b="1" dirty="0" smtClean="0">
                <a:solidFill>
                  <a:srgbClr val="5F978D"/>
                </a:solidFill>
                <a:latin typeface="Calibri" panose="020F0502020204030204" pitchFamily="34" charset="0"/>
                <a:ea typeface="Calibri" panose="020F0502020204030204" pitchFamily="34" charset="0"/>
                <a:cs typeface="Calibri" panose="020F0502020204030204" pitchFamily="34" charset="0"/>
              </a:rPr>
              <a:t>Part 1</a:t>
            </a:r>
            <a:endParaRPr lang="en-US" sz="4000" b="1" dirty="0">
              <a:solidFill>
                <a:srgbClr val="5F978D"/>
              </a:solidFill>
              <a:latin typeface="Calibri" panose="020F0502020204030204" pitchFamily="34" charset="0"/>
              <a:ea typeface="Calibri" panose="020F0502020204030204" pitchFamily="34" charset="0"/>
              <a:cs typeface="Calibri" panose="020F0502020204030204" pitchFamily="34" charset="0"/>
            </a:endParaRPr>
          </a:p>
          <a:p>
            <a:pPr>
              <a:spcBef>
                <a:spcPct val="20000"/>
              </a:spcBef>
            </a:pPr>
            <a:r>
              <a:rPr lang="en-US" sz="4000" b="1" dirty="0"/>
              <a:t>	</a:t>
            </a:r>
          </a:p>
        </p:txBody>
      </p:sp>
      <p:sp>
        <p:nvSpPr>
          <p:cNvPr id="2055" name="Rectangle 7"/>
          <p:cNvSpPr>
            <a:spLocks noChangeArrowheads="1"/>
          </p:cNvSpPr>
          <p:nvPr/>
        </p:nvSpPr>
        <p:spPr bwMode="auto">
          <a:xfrm>
            <a:off x="457200" y="1524000"/>
            <a:ext cx="8001000" cy="1600200"/>
          </a:xfrm>
          <a:prstGeom prst="rect">
            <a:avLst/>
          </a:prstGeom>
          <a:noFill/>
          <a:ln w="9525">
            <a:noFill/>
            <a:miter lim="800000"/>
            <a:headEnd/>
            <a:tailEnd/>
          </a:ln>
          <a:effectLst/>
        </p:spPr>
        <p:txBody>
          <a:bodyPr/>
          <a:lstStyle/>
          <a:p>
            <a:pPr>
              <a:spcBef>
                <a:spcPct val="20000"/>
              </a:spcBef>
              <a:defRPr/>
            </a:pPr>
            <a:endParaRPr lang="en-US" sz="3200" dirty="0">
              <a:solidFill>
                <a:schemeClr val="bg2">
                  <a:lumMod val="60000"/>
                  <a:lumOff val="40000"/>
                </a:schemeClr>
              </a:solidFill>
              <a:cs typeface="+mn-cs"/>
            </a:endParaRPr>
          </a:p>
        </p:txBody>
      </p:sp>
      <p:cxnSp>
        <p:nvCxnSpPr>
          <p:cNvPr id="10" name="Straight Connector 9"/>
          <p:cNvCxnSpPr/>
          <p:nvPr/>
        </p:nvCxnSpPr>
        <p:spPr>
          <a:xfrm>
            <a:off x="0" y="23622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90181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Installing Oracle Database</a:t>
            </a:r>
            <a:br>
              <a:rPr lang="en-US" sz="3600" dirty="0" smtClean="0"/>
            </a:br>
            <a:r>
              <a:rPr lang="en-US" sz="3200" dirty="0" smtClean="0"/>
              <a:t>Prerequisites – Install These</a:t>
            </a:r>
            <a:endParaRPr lang="en-US" sz="3200" dirty="0"/>
          </a:p>
        </p:txBody>
      </p:sp>
      <p:sp>
        <p:nvSpPr>
          <p:cNvPr id="3" name="Content Placeholder 2"/>
          <p:cNvSpPr>
            <a:spLocks noGrp="1"/>
          </p:cNvSpPr>
          <p:nvPr>
            <p:ph idx="1"/>
          </p:nvPr>
        </p:nvSpPr>
        <p:spPr>
          <a:xfrm>
            <a:off x="457200" y="1447800"/>
            <a:ext cx="8229600" cy="4678363"/>
          </a:xfrm>
        </p:spPr>
        <p:txBody>
          <a:bodyPr/>
          <a:lstStyle/>
          <a:p>
            <a:r>
              <a:rPr lang="en-US" sz="2800" dirty="0" smtClean="0"/>
              <a:t>Java Runtime Environment (JRE) from </a:t>
            </a:r>
            <a:r>
              <a:rPr lang="en-US" sz="2800" i="1" dirty="0" smtClean="0">
                <a:hlinkClick r:id="rId3"/>
              </a:rPr>
              <a:t>www.java.com/en/download/manual.jsp</a:t>
            </a:r>
            <a:r>
              <a:rPr lang="en-US" sz="2800" i="1" dirty="0" smtClean="0"/>
              <a:t>.</a:t>
            </a:r>
          </a:p>
          <a:p>
            <a:r>
              <a:rPr lang="en-US" sz="2800" dirty="0" smtClean="0"/>
              <a:t>Java Development Kit (JDK) [which includes the JRE] from </a:t>
            </a:r>
            <a:r>
              <a:rPr lang="en-US" sz="2800" i="1" dirty="0">
                <a:hlinkClick r:id="rId4"/>
              </a:rPr>
              <a:t>http://</a:t>
            </a:r>
            <a:r>
              <a:rPr lang="en-US" sz="2800" i="1" dirty="0" smtClean="0">
                <a:hlinkClick r:id="rId4"/>
              </a:rPr>
              <a:t>java.sun.com/javase/downloads/index.jsp</a:t>
            </a:r>
            <a:r>
              <a:rPr lang="en-US" sz="2800" dirty="0" smtClean="0"/>
              <a:t>. </a:t>
            </a:r>
          </a:p>
          <a:p>
            <a:pPr lvl="1"/>
            <a:r>
              <a:rPr lang="en-US" sz="2200" dirty="0" smtClean="0"/>
              <a:t>See Appendix I for instructions on downloading and installing the JDK and the NetBeans IDE at the same time!</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10B-</a:t>
            </a:r>
            <a:fld id="{3D17DD6B-B25E-41D0-84E2-CC9BF5AD9F6D}" type="slidenum">
              <a:rPr lang="en-US" smtClean="0"/>
              <a:pPr/>
              <a:t>10</a:t>
            </a:fld>
            <a:endParaRPr lang="en-US" smtClean="0"/>
          </a:p>
          <a:p>
            <a:endParaRPr lang="en-US" dirty="0"/>
          </a:p>
        </p:txBody>
      </p:sp>
    </p:spTree>
    <p:extLst>
      <p:ext uri="{BB962C8B-B14F-4D97-AF65-F5344CB8AC3E}">
        <p14:creationId xmlns:p14="http://schemas.microsoft.com/office/powerpoint/2010/main" val="3423497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Installing Oracle Database</a:t>
            </a:r>
            <a:br>
              <a:rPr lang="en-US" sz="3600" dirty="0" smtClean="0"/>
            </a:br>
            <a:r>
              <a:rPr lang="en-US" sz="3200" dirty="0" smtClean="0"/>
              <a:t>Checking the Loopback Adapter Installation</a:t>
            </a:r>
            <a:endParaRPr lang="en-US" sz="3200" dirty="0"/>
          </a:p>
        </p:txBody>
      </p:sp>
      <p:pic>
        <p:nvPicPr>
          <p:cNvPr id="7" name="Picture 6"/>
          <p:cNvPicPr>
            <a:picLocks noChangeAspect="1"/>
          </p:cNvPicPr>
          <p:nvPr/>
        </p:nvPicPr>
        <p:blipFill>
          <a:blip r:embed="rId3"/>
          <a:stretch>
            <a:fillRect/>
          </a:stretch>
        </p:blipFill>
        <p:spPr>
          <a:xfrm>
            <a:off x="457201" y="1524001"/>
            <a:ext cx="8229600" cy="3065812"/>
          </a:xfrm>
          <a:prstGeom prst="rect">
            <a:avLst/>
          </a:prstGeom>
        </p:spPr>
      </p:pic>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10B-</a:t>
            </a:r>
            <a:fld id="{3D17DD6B-B25E-41D0-84E2-CC9BF5AD9F6D}" type="slidenum">
              <a:rPr lang="en-US" smtClean="0"/>
              <a:pPr/>
              <a:t>11</a:t>
            </a:fld>
            <a:endParaRPr lang="en-US" smtClean="0"/>
          </a:p>
          <a:p>
            <a:endParaRPr lang="en-US" dirty="0"/>
          </a:p>
        </p:txBody>
      </p:sp>
    </p:spTree>
    <p:extLst>
      <p:ext uri="{BB962C8B-B14F-4D97-AF65-F5344CB8AC3E}">
        <p14:creationId xmlns:p14="http://schemas.microsoft.com/office/powerpoint/2010/main" val="1967699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7200" y="1313293"/>
            <a:ext cx="8229600" cy="4568704"/>
          </a:xfrm>
          <a:prstGeom prst="rect">
            <a:avLst/>
          </a:prstGeom>
        </p:spPr>
      </p:pic>
      <p:sp>
        <p:nvSpPr>
          <p:cNvPr id="2" name="Title 1"/>
          <p:cNvSpPr>
            <a:spLocks noGrp="1"/>
          </p:cNvSpPr>
          <p:nvPr>
            <p:ph type="title"/>
          </p:nvPr>
        </p:nvSpPr>
        <p:spPr>
          <a:xfrm>
            <a:off x="457200" y="274638"/>
            <a:ext cx="8229600" cy="944562"/>
          </a:xfrm>
        </p:spPr>
        <p:txBody>
          <a:bodyPr/>
          <a:lstStyle/>
          <a:p>
            <a:r>
              <a:rPr lang="en-US" sz="3600" dirty="0" smtClean="0"/>
              <a:t>Installing Oracle Database 12</a:t>
            </a:r>
            <a:r>
              <a:rPr lang="en-US" sz="3600" i="1" dirty="0" smtClean="0"/>
              <a:t>c</a:t>
            </a:r>
            <a:r>
              <a:rPr lang="en-US" sz="3600" dirty="0" smtClean="0"/>
              <a:t/>
            </a:r>
            <a:br>
              <a:rPr lang="en-US" sz="3600" dirty="0" smtClean="0"/>
            </a:br>
            <a:r>
              <a:rPr lang="en-US" sz="1800" dirty="0"/>
              <a:t>The Initial Oracle </a:t>
            </a:r>
            <a:r>
              <a:rPr lang="en-US" sz="1800" dirty="0" smtClean="0"/>
              <a:t>Universal Installer </a:t>
            </a:r>
            <a:r>
              <a:rPr lang="en-US" sz="1800" dirty="0"/>
              <a:t>(OUI) </a:t>
            </a:r>
            <a:r>
              <a:rPr lang="en-US" sz="1800" dirty="0" smtClean="0"/>
              <a:t>Screen—Oracle </a:t>
            </a:r>
            <a:r>
              <a:rPr lang="en-US" sz="1800" dirty="0"/>
              <a:t>Database </a:t>
            </a:r>
            <a:r>
              <a:rPr lang="en-US" sz="1800" dirty="0" smtClean="0"/>
              <a:t>12</a:t>
            </a:r>
            <a:r>
              <a:rPr lang="en-US" sz="1800" i="1" dirty="0" smtClean="0"/>
              <a:t>c</a:t>
            </a:r>
            <a:endParaRPr lang="en-US" sz="1800" i="1"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10B-</a:t>
            </a:r>
            <a:fld id="{3D17DD6B-B25E-41D0-84E2-CC9BF5AD9F6D}" type="slidenum">
              <a:rPr lang="en-US" smtClean="0"/>
              <a:pPr/>
              <a:t>12</a:t>
            </a:fld>
            <a:endParaRPr lang="en-US" smtClean="0"/>
          </a:p>
          <a:p>
            <a:endParaRPr lang="en-US" dirty="0"/>
          </a:p>
        </p:txBody>
      </p:sp>
    </p:spTree>
    <p:extLst>
      <p:ext uri="{BB962C8B-B14F-4D97-AF65-F5344CB8AC3E}">
        <p14:creationId xmlns:p14="http://schemas.microsoft.com/office/powerpoint/2010/main" val="1940657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57200" y="1313294"/>
            <a:ext cx="8229600" cy="4758572"/>
          </a:xfrm>
          <a:prstGeom prst="rect">
            <a:avLst/>
          </a:prstGeom>
        </p:spPr>
      </p:pic>
      <p:sp>
        <p:nvSpPr>
          <p:cNvPr id="2" name="Title 1"/>
          <p:cNvSpPr>
            <a:spLocks noGrp="1"/>
          </p:cNvSpPr>
          <p:nvPr>
            <p:ph type="title"/>
          </p:nvPr>
        </p:nvSpPr>
        <p:spPr>
          <a:xfrm>
            <a:off x="457200" y="274638"/>
            <a:ext cx="8229600" cy="944562"/>
          </a:xfrm>
        </p:spPr>
        <p:txBody>
          <a:bodyPr/>
          <a:lstStyle/>
          <a:p>
            <a:r>
              <a:rPr lang="en-US" sz="3600" dirty="0" smtClean="0"/>
              <a:t>Installing Oracle Database 12</a:t>
            </a:r>
            <a:r>
              <a:rPr lang="en-US" sz="3600" i="1" dirty="0" smtClean="0"/>
              <a:t>c</a:t>
            </a:r>
            <a:r>
              <a:rPr lang="en-US" sz="3600" dirty="0" smtClean="0"/>
              <a:t/>
            </a:r>
            <a:br>
              <a:rPr lang="en-US" sz="3600" dirty="0" smtClean="0"/>
            </a:br>
            <a:r>
              <a:rPr lang="en-US" sz="1800" dirty="0" smtClean="0"/>
              <a:t>The </a:t>
            </a:r>
            <a:r>
              <a:rPr lang="en-US" sz="1800" dirty="0"/>
              <a:t>Specify Oracle </a:t>
            </a:r>
            <a:r>
              <a:rPr lang="en-US" sz="1800" dirty="0" smtClean="0"/>
              <a:t>Home User </a:t>
            </a:r>
            <a:r>
              <a:rPr lang="en-US" sz="1800" dirty="0"/>
              <a:t>Screen</a:t>
            </a:r>
            <a:endParaRPr lang="en-US" sz="1800" i="1" dirty="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10B-</a:t>
            </a:r>
            <a:fld id="{3D17DD6B-B25E-41D0-84E2-CC9BF5AD9F6D}" type="slidenum">
              <a:rPr lang="en-US" smtClean="0"/>
              <a:pPr/>
              <a:t>13</a:t>
            </a:fld>
            <a:endParaRPr lang="en-US" smtClean="0"/>
          </a:p>
          <a:p>
            <a:endParaRPr lang="en-US" dirty="0"/>
          </a:p>
        </p:txBody>
      </p:sp>
    </p:spTree>
    <p:extLst>
      <p:ext uri="{BB962C8B-B14F-4D97-AF65-F5344CB8AC3E}">
        <p14:creationId xmlns:p14="http://schemas.microsoft.com/office/powerpoint/2010/main" val="200263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7200" y="1313295"/>
            <a:ext cx="8213973" cy="4554106"/>
          </a:xfrm>
          <a:prstGeom prst="rect">
            <a:avLst/>
          </a:prstGeom>
        </p:spPr>
      </p:pic>
      <p:sp>
        <p:nvSpPr>
          <p:cNvPr id="2" name="Title 1"/>
          <p:cNvSpPr>
            <a:spLocks noGrp="1"/>
          </p:cNvSpPr>
          <p:nvPr>
            <p:ph type="title"/>
          </p:nvPr>
        </p:nvSpPr>
        <p:spPr>
          <a:xfrm>
            <a:off x="457200" y="274638"/>
            <a:ext cx="8229600" cy="944562"/>
          </a:xfrm>
        </p:spPr>
        <p:txBody>
          <a:bodyPr/>
          <a:lstStyle/>
          <a:p>
            <a:r>
              <a:rPr lang="en-US" sz="3600" dirty="0" smtClean="0"/>
              <a:t>Installing Oracle Database 12</a:t>
            </a:r>
            <a:r>
              <a:rPr lang="en-US" sz="3600" i="1" dirty="0" smtClean="0"/>
              <a:t>c</a:t>
            </a:r>
            <a:r>
              <a:rPr lang="en-US" sz="3600" dirty="0" smtClean="0"/>
              <a:t/>
            </a:r>
            <a:br>
              <a:rPr lang="en-US" sz="3600" dirty="0" smtClean="0"/>
            </a:br>
            <a:r>
              <a:rPr lang="en-US" sz="1800" dirty="0" smtClean="0"/>
              <a:t>The </a:t>
            </a:r>
            <a:r>
              <a:rPr lang="en-US" sz="1800" dirty="0"/>
              <a:t>Typical </a:t>
            </a:r>
            <a:r>
              <a:rPr lang="en-US" sz="1800" dirty="0" smtClean="0"/>
              <a:t>Install Configuration </a:t>
            </a:r>
            <a:r>
              <a:rPr lang="en-US" sz="1800" dirty="0"/>
              <a:t>Screen</a:t>
            </a:r>
            <a:endParaRPr lang="en-US" sz="1800" i="1"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10B-</a:t>
            </a:r>
            <a:fld id="{3D17DD6B-B25E-41D0-84E2-CC9BF5AD9F6D}" type="slidenum">
              <a:rPr lang="en-US" smtClean="0"/>
              <a:pPr/>
              <a:t>14</a:t>
            </a:fld>
            <a:endParaRPr lang="en-US" smtClean="0"/>
          </a:p>
          <a:p>
            <a:endParaRPr lang="en-US" dirty="0"/>
          </a:p>
        </p:txBody>
      </p:sp>
    </p:spTree>
    <p:extLst>
      <p:ext uri="{BB962C8B-B14F-4D97-AF65-F5344CB8AC3E}">
        <p14:creationId xmlns:p14="http://schemas.microsoft.com/office/powerpoint/2010/main" val="2567196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DAVIDA~1\AppData\Local\Temp\SNAGHTML981a4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313295"/>
            <a:ext cx="8199721" cy="409690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274638"/>
            <a:ext cx="8229600" cy="944562"/>
          </a:xfrm>
        </p:spPr>
        <p:txBody>
          <a:bodyPr/>
          <a:lstStyle/>
          <a:p>
            <a:r>
              <a:rPr lang="en-US" sz="3600" dirty="0" smtClean="0"/>
              <a:t>Installing Oracle Database 12</a:t>
            </a:r>
            <a:r>
              <a:rPr lang="en-US" sz="3600" i="1" dirty="0" smtClean="0"/>
              <a:t>c</a:t>
            </a:r>
            <a:r>
              <a:rPr lang="en-US" sz="3600" dirty="0" smtClean="0"/>
              <a:t/>
            </a:r>
            <a:br>
              <a:rPr lang="en-US" sz="3600" dirty="0" smtClean="0"/>
            </a:br>
            <a:r>
              <a:rPr lang="en-US" sz="1800" dirty="0"/>
              <a:t>The Database </a:t>
            </a:r>
            <a:r>
              <a:rPr lang="en-US" sz="1800" dirty="0" smtClean="0"/>
              <a:t>Configuration Assistant </a:t>
            </a:r>
            <a:r>
              <a:rPr lang="en-US" sz="1800" dirty="0"/>
              <a:t>Dialog Box</a:t>
            </a:r>
            <a:endParaRPr lang="en-US" sz="1800" i="1" dirty="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10B-</a:t>
            </a:r>
            <a:fld id="{3D17DD6B-B25E-41D0-84E2-CC9BF5AD9F6D}" type="slidenum">
              <a:rPr lang="en-US" smtClean="0"/>
              <a:pPr/>
              <a:t>15</a:t>
            </a:fld>
            <a:endParaRPr lang="en-US" smtClean="0"/>
          </a:p>
          <a:p>
            <a:endParaRPr lang="en-US" dirty="0"/>
          </a:p>
        </p:txBody>
      </p:sp>
    </p:spTree>
    <p:extLst>
      <p:ext uri="{BB962C8B-B14F-4D97-AF65-F5344CB8AC3E}">
        <p14:creationId xmlns:p14="http://schemas.microsoft.com/office/powerpoint/2010/main" val="473506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7200" y="1313295"/>
            <a:ext cx="8199721" cy="4067345"/>
          </a:xfrm>
          <a:prstGeom prst="rect">
            <a:avLst/>
          </a:prstGeom>
        </p:spPr>
      </p:pic>
      <p:sp>
        <p:nvSpPr>
          <p:cNvPr id="2" name="Title 1"/>
          <p:cNvSpPr>
            <a:spLocks noGrp="1"/>
          </p:cNvSpPr>
          <p:nvPr>
            <p:ph type="title"/>
          </p:nvPr>
        </p:nvSpPr>
        <p:spPr>
          <a:xfrm>
            <a:off x="457200" y="274638"/>
            <a:ext cx="8229600" cy="944562"/>
          </a:xfrm>
        </p:spPr>
        <p:txBody>
          <a:bodyPr/>
          <a:lstStyle/>
          <a:p>
            <a:r>
              <a:rPr lang="en-US" sz="3600" dirty="0" smtClean="0"/>
              <a:t>Installing Oracle Database 12</a:t>
            </a:r>
            <a:r>
              <a:rPr lang="en-US" sz="3600" i="1" dirty="0" smtClean="0"/>
              <a:t>c</a:t>
            </a:r>
            <a:r>
              <a:rPr lang="en-US" sz="3600" dirty="0" smtClean="0"/>
              <a:t/>
            </a:r>
            <a:br>
              <a:rPr lang="en-US" sz="3600" dirty="0" smtClean="0"/>
            </a:br>
            <a:r>
              <a:rPr lang="en-US" sz="1800" dirty="0" smtClean="0"/>
              <a:t>The </a:t>
            </a:r>
            <a:r>
              <a:rPr lang="en-US" sz="1800" dirty="0"/>
              <a:t>Password </a:t>
            </a:r>
            <a:r>
              <a:rPr lang="en-US" sz="1800" dirty="0" smtClean="0"/>
              <a:t>Management Dialog </a:t>
            </a:r>
            <a:r>
              <a:rPr lang="en-US" sz="1800" dirty="0"/>
              <a:t>Box</a:t>
            </a:r>
            <a:endParaRPr lang="en-US" sz="1800" i="1"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10B-</a:t>
            </a:r>
            <a:fld id="{3D17DD6B-B25E-41D0-84E2-CC9BF5AD9F6D}" type="slidenum">
              <a:rPr lang="en-US" smtClean="0"/>
              <a:pPr/>
              <a:t>16</a:t>
            </a:fld>
            <a:endParaRPr lang="en-US" smtClean="0"/>
          </a:p>
          <a:p>
            <a:endParaRPr lang="en-US" dirty="0"/>
          </a:p>
        </p:txBody>
      </p:sp>
    </p:spTree>
    <p:extLst>
      <p:ext uri="{BB962C8B-B14F-4D97-AF65-F5344CB8AC3E}">
        <p14:creationId xmlns:p14="http://schemas.microsoft.com/office/powerpoint/2010/main" val="210643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57200" y="1313296"/>
            <a:ext cx="8229600" cy="4586504"/>
          </a:xfrm>
          <a:prstGeom prst="rect">
            <a:avLst/>
          </a:prstGeom>
        </p:spPr>
      </p:pic>
      <p:sp>
        <p:nvSpPr>
          <p:cNvPr id="2" name="Title 1"/>
          <p:cNvSpPr>
            <a:spLocks noGrp="1"/>
          </p:cNvSpPr>
          <p:nvPr>
            <p:ph type="title"/>
          </p:nvPr>
        </p:nvSpPr>
        <p:spPr>
          <a:xfrm>
            <a:off x="457200" y="274638"/>
            <a:ext cx="8229600" cy="944562"/>
          </a:xfrm>
        </p:spPr>
        <p:txBody>
          <a:bodyPr/>
          <a:lstStyle/>
          <a:p>
            <a:r>
              <a:rPr lang="en-US" sz="3600" dirty="0" smtClean="0"/>
              <a:t>Installing Oracle Database 12</a:t>
            </a:r>
            <a:r>
              <a:rPr lang="en-US" sz="3600" i="1" dirty="0" smtClean="0"/>
              <a:t>c</a:t>
            </a:r>
            <a:r>
              <a:rPr lang="en-US" sz="3600" dirty="0" smtClean="0"/>
              <a:t/>
            </a:r>
            <a:br>
              <a:rPr lang="en-US" sz="3600" dirty="0" smtClean="0"/>
            </a:br>
            <a:r>
              <a:rPr lang="en-US" sz="1800" dirty="0" smtClean="0"/>
              <a:t>The </a:t>
            </a:r>
            <a:r>
              <a:rPr lang="en-US" sz="1800" dirty="0"/>
              <a:t>Finish Screen</a:t>
            </a:r>
            <a:endParaRPr lang="en-US" sz="1800" i="1" dirty="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10B-</a:t>
            </a:r>
            <a:fld id="{3D17DD6B-B25E-41D0-84E2-CC9BF5AD9F6D}" type="slidenum">
              <a:rPr lang="en-US" smtClean="0"/>
              <a:pPr/>
              <a:t>17</a:t>
            </a:fld>
            <a:endParaRPr lang="en-US" smtClean="0"/>
          </a:p>
          <a:p>
            <a:endParaRPr lang="en-US" dirty="0"/>
          </a:p>
        </p:txBody>
      </p:sp>
    </p:spTree>
    <p:extLst>
      <p:ext uri="{BB962C8B-B14F-4D97-AF65-F5344CB8AC3E}">
        <p14:creationId xmlns:p14="http://schemas.microsoft.com/office/powerpoint/2010/main" val="6192979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7200" y="1317171"/>
            <a:ext cx="8222638" cy="4778829"/>
          </a:xfrm>
          <a:prstGeom prst="rect">
            <a:avLst/>
          </a:prstGeom>
        </p:spPr>
      </p:pic>
      <p:sp>
        <p:nvSpPr>
          <p:cNvPr id="2" name="Title 1"/>
          <p:cNvSpPr>
            <a:spLocks noGrp="1"/>
          </p:cNvSpPr>
          <p:nvPr>
            <p:ph type="title"/>
          </p:nvPr>
        </p:nvSpPr>
        <p:spPr>
          <a:xfrm>
            <a:off x="457200" y="274638"/>
            <a:ext cx="8229600" cy="944562"/>
          </a:xfrm>
        </p:spPr>
        <p:txBody>
          <a:bodyPr/>
          <a:lstStyle/>
          <a:p>
            <a:r>
              <a:rPr lang="en-US" sz="3600" dirty="0" smtClean="0"/>
              <a:t>Installing Oracle Database XE</a:t>
            </a:r>
            <a:br>
              <a:rPr lang="en-US" sz="3600" dirty="0" smtClean="0"/>
            </a:br>
            <a:r>
              <a:rPr lang="en-US" sz="1400" dirty="0" smtClean="0"/>
              <a:t>The </a:t>
            </a:r>
            <a:r>
              <a:rPr lang="en-US" sz="1400" dirty="0"/>
              <a:t>Welcome to the </a:t>
            </a:r>
            <a:r>
              <a:rPr lang="en-US" sz="1400" dirty="0" err="1"/>
              <a:t>InstallShield</a:t>
            </a:r>
            <a:r>
              <a:rPr lang="en-US" sz="1400" dirty="0"/>
              <a:t> Wizard for Oracle Database 11</a:t>
            </a:r>
            <a:r>
              <a:rPr lang="en-US" sz="1400" i="1" dirty="0"/>
              <a:t>g </a:t>
            </a:r>
            <a:r>
              <a:rPr lang="en-US" sz="1400" dirty="0"/>
              <a:t>Express Edition Screen</a:t>
            </a:r>
            <a:endParaRPr lang="en-US" sz="1400" i="1"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10B-</a:t>
            </a:r>
            <a:fld id="{3D17DD6B-B25E-41D0-84E2-CC9BF5AD9F6D}" type="slidenum">
              <a:rPr lang="en-US" smtClean="0"/>
              <a:pPr/>
              <a:t>18</a:t>
            </a:fld>
            <a:endParaRPr lang="en-US" smtClean="0"/>
          </a:p>
          <a:p>
            <a:endParaRPr lang="en-US" dirty="0"/>
          </a:p>
        </p:txBody>
      </p:sp>
    </p:spTree>
    <p:extLst>
      <p:ext uri="{BB962C8B-B14F-4D97-AF65-F5344CB8AC3E}">
        <p14:creationId xmlns:p14="http://schemas.microsoft.com/office/powerpoint/2010/main" val="3338455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57200" y="1317172"/>
            <a:ext cx="8229600" cy="4777422"/>
          </a:xfrm>
          <a:prstGeom prst="rect">
            <a:avLst/>
          </a:prstGeom>
        </p:spPr>
      </p:pic>
      <p:sp>
        <p:nvSpPr>
          <p:cNvPr id="2" name="Title 1"/>
          <p:cNvSpPr>
            <a:spLocks noGrp="1"/>
          </p:cNvSpPr>
          <p:nvPr>
            <p:ph type="title"/>
          </p:nvPr>
        </p:nvSpPr>
        <p:spPr>
          <a:xfrm>
            <a:off x="457200" y="274638"/>
            <a:ext cx="8229600" cy="944562"/>
          </a:xfrm>
        </p:spPr>
        <p:txBody>
          <a:bodyPr/>
          <a:lstStyle/>
          <a:p>
            <a:r>
              <a:rPr lang="en-US" sz="3600" dirty="0" smtClean="0"/>
              <a:t>Installing Oracle Database XE</a:t>
            </a:r>
            <a:br>
              <a:rPr lang="en-US" sz="3600" dirty="0" smtClean="0"/>
            </a:br>
            <a:r>
              <a:rPr lang="en-US" sz="2400" dirty="0" smtClean="0"/>
              <a:t>The </a:t>
            </a:r>
            <a:r>
              <a:rPr lang="en-US" sz="2400" dirty="0"/>
              <a:t>License Agreement Screen</a:t>
            </a:r>
            <a:endParaRPr lang="en-US" sz="1400" i="1" dirty="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10B-</a:t>
            </a:r>
            <a:fld id="{3D17DD6B-B25E-41D0-84E2-CC9BF5AD9F6D}" type="slidenum">
              <a:rPr lang="en-US" smtClean="0"/>
              <a:pPr/>
              <a:t>19</a:t>
            </a:fld>
            <a:endParaRPr lang="en-US" smtClean="0"/>
          </a:p>
          <a:p>
            <a:endParaRPr lang="en-US" dirty="0"/>
          </a:p>
        </p:txBody>
      </p:sp>
    </p:spTree>
    <p:extLst>
      <p:ext uri="{BB962C8B-B14F-4D97-AF65-F5344CB8AC3E}">
        <p14:creationId xmlns:p14="http://schemas.microsoft.com/office/powerpoint/2010/main" val="772136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mtClean="0"/>
              <a:t>Chapter Objectives</a:t>
            </a:r>
          </a:p>
        </p:txBody>
      </p:sp>
      <p:sp>
        <p:nvSpPr>
          <p:cNvPr id="15363" name="Rectangle 3"/>
          <p:cNvSpPr>
            <a:spLocks noGrp="1" noChangeArrowheads="1"/>
          </p:cNvSpPr>
          <p:nvPr>
            <p:ph idx="1"/>
          </p:nvPr>
        </p:nvSpPr>
        <p:spPr/>
        <p:txBody>
          <a:bodyPr/>
          <a:lstStyle/>
          <a:p>
            <a:pPr eaLnBrk="1" hangingPunct="1"/>
            <a:r>
              <a:rPr lang="en-US" sz="2400" dirty="0" smtClean="0"/>
              <a:t>To install Oracle Database and create a database</a:t>
            </a:r>
          </a:p>
          <a:p>
            <a:pPr eaLnBrk="1" hangingPunct="1"/>
            <a:r>
              <a:rPr lang="en-US" sz="2400" dirty="0" smtClean="0"/>
              <a:t>To use Oracle Database 12</a:t>
            </a:r>
            <a:r>
              <a:rPr lang="en-US" sz="2400" i="1" dirty="0" smtClean="0"/>
              <a:t>c</a:t>
            </a:r>
            <a:r>
              <a:rPr lang="en-US" sz="2400" dirty="0" smtClean="0"/>
              <a:t>’s Web-based Database Control Enterprise Manager utility</a:t>
            </a:r>
          </a:p>
          <a:p>
            <a:pPr eaLnBrk="1" hangingPunct="1"/>
            <a:r>
              <a:rPr lang="en-US" sz="2400" dirty="0" smtClean="0"/>
              <a:t>To use Oracle Database graphical utilities</a:t>
            </a:r>
          </a:p>
          <a:p>
            <a:pPr eaLnBrk="1" hangingPunct="1"/>
            <a:r>
              <a:rPr lang="en-US" sz="2400" dirty="0" smtClean="0"/>
              <a:t>To create and use Oracle Database </a:t>
            </a:r>
            <a:r>
              <a:rPr lang="en-US" sz="2400" dirty="0" err="1" smtClean="0"/>
              <a:t>tablespaces</a:t>
            </a:r>
            <a:endParaRPr lang="en-US" sz="2400" dirty="0" smtClean="0"/>
          </a:p>
          <a:p>
            <a:pPr eaLnBrk="1" hangingPunct="1"/>
            <a:r>
              <a:rPr lang="en-US" sz="2400" dirty="0" smtClean="0"/>
              <a:t>To understand how Oracle Database implements server and database security</a:t>
            </a:r>
          </a:p>
          <a:p>
            <a:r>
              <a:rPr lang="en-US" sz="2400" dirty="0"/>
              <a:t>To submit both SQL DDL and DML via the SQL </a:t>
            </a:r>
            <a:r>
              <a:rPr lang="en-US" sz="2400" dirty="0" smtClean="0"/>
              <a:t>Developer utility</a:t>
            </a:r>
            <a:endParaRPr lang="en-US" sz="2400" dirty="0"/>
          </a:p>
          <a:p>
            <a:pPr eaLnBrk="1" hangingPunct="1"/>
            <a:endParaRPr lang="en-US" sz="2400" dirty="0" smtClean="0"/>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10B-</a:t>
            </a:r>
            <a:fld id="{3D17DD6B-B25E-41D0-84E2-CC9BF5AD9F6D}" type="slidenum">
              <a:rPr lang="en-US" smtClean="0"/>
              <a:pPr/>
              <a:t>2</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7201" y="1317172"/>
            <a:ext cx="8229600" cy="4786047"/>
          </a:xfrm>
          <a:prstGeom prst="rect">
            <a:avLst/>
          </a:prstGeom>
        </p:spPr>
      </p:pic>
      <p:sp>
        <p:nvSpPr>
          <p:cNvPr id="2" name="Title 1"/>
          <p:cNvSpPr>
            <a:spLocks noGrp="1"/>
          </p:cNvSpPr>
          <p:nvPr>
            <p:ph type="title"/>
          </p:nvPr>
        </p:nvSpPr>
        <p:spPr>
          <a:xfrm>
            <a:off x="457200" y="274638"/>
            <a:ext cx="8229600" cy="944562"/>
          </a:xfrm>
        </p:spPr>
        <p:txBody>
          <a:bodyPr/>
          <a:lstStyle/>
          <a:p>
            <a:r>
              <a:rPr lang="en-US" sz="3600" dirty="0" smtClean="0"/>
              <a:t>Installing Oracle Database XE</a:t>
            </a:r>
            <a:br>
              <a:rPr lang="en-US" sz="3600" dirty="0" smtClean="0"/>
            </a:br>
            <a:r>
              <a:rPr lang="en-US" sz="2400" dirty="0" smtClean="0"/>
              <a:t>The </a:t>
            </a:r>
            <a:r>
              <a:rPr lang="en-US" sz="2400" dirty="0"/>
              <a:t>Choose Destination Location Screen</a:t>
            </a:r>
            <a:endParaRPr lang="en-US" sz="1400" i="1"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10B-</a:t>
            </a:r>
            <a:fld id="{3D17DD6B-B25E-41D0-84E2-CC9BF5AD9F6D}" type="slidenum">
              <a:rPr lang="en-US" smtClean="0"/>
              <a:pPr/>
              <a:t>20</a:t>
            </a:fld>
            <a:endParaRPr lang="en-US" smtClean="0"/>
          </a:p>
          <a:p>
            <a:endParaRPr lang="en-US" dirty="0"/>
          </a:p>
        </p:txBody>
      </p:sp>
    </p:spTree>
    <p:extLst>
      <p:ext uri="{BB962C8B-B14F-4D97-AF65-F5344CB8AC3E}">
        <p14:creationId xmlns:p14="http://schemas.microsoft.com/office/powerpoint/2010/main" val="38914290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44285" y="1317173"/>
            <a:ext cx="8242515" cy="4788092"/>
          </a:xfrm>
          <a:prstGeom prst="rect">
            <a:avLst/>
          </a:prstGeom>
        </p:spPr>
      </p:pic>
      <p:sp>
        <p:nvSpPr>
          <p:cNvPr id="2" name="Title 1"/>
          <p:cNvSpPr>
            <a:spLocks noGrp="1"/>
          </p:cNvSpPr>
          <p:nvPr>
            <p:ph type="title"/>
          </p:nvPr>
        </p:nvSpPr>
        <p:spPr>
          <a:xfrm>
            <a:off x="457200" y="274638"/>
            <a:ext cx="8229600" cy="944562"/>
          </a:xfrm>
        </p:spPr>
        <p:txBody>
          <a:bodyPr/>
          <a:lstStyle/>
          <a:p>
            <a:r>
              <a:rPr lang="en-US" sz="3600" dirty="0" smtClean="0"/>
              <a:t>Installing Oracle Database XE</a:t>
            </a:r>
            <a:br>
              <a:rPr lang="en-US" sz="3600" dirty="0" smtClean="0"/>
            </a:br>
            <a:r>
              <a:rPr lang="en-US" sz="2400" dirty="0" smtClean="0"/>
              <a:t>The </a:t>
            </a:r>
            <a:r>
              <a:rPr lang="en-US" sz="2400" dirty="0"/>
              <a:t>Specify Database Passwords Screen</a:t>
            </a:r>
            <a:endParaRPr lang="en-US" sz="1400" i="1" dirty="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10B-</a:t>
            </a:r>
            <a:fld id="{3D17DD6B-B25E-41D0-84E2-CC9BF5AD9F6D}" type="slidenum">
              <a:rPr lang="en-US" smtClean="0"/>
              <a:pPr/>
              <a:t>21</a:t>
            </a:fld>
            <a:endParaRPr lang="en-US" smtClean="0"/>
          </a:p>
          <a:p>
            <a:endParaRPr lang="en-US" dirty="0"/>
          </a:p>
        </p:txBody>
      </p:sp>
    </p:spTree>
    <p:extLst>
      <p:ext uri="{BB962C8B-B14F-4D97-AF65-F5344CB8AC3E}">
        <p14:creationId xmlns:p14="http://schemas.microsoft.com/office/powerpoint/2010/main" val="13621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44285" y="1317174"/>
            <a:ext cx="8242515" cy="4793558"/>
          </a:xfrm>
          <a:prstGeom prst="rect">
            <a:avLst/>
          </a:prstGeom>
        </p:spPr>
      </p:pic>
      <p:sp>
        <p:nvSpPr>
          <p:cNvPr id="2" name="Title 1"/>
          <p:cNvSpPr>
            <a:spLocks noGrp="1"/>
          </p:cNvSpPr>
          <p:nvPr>
            <p:ph type="title"/>
          </p:nvPr>
        </p:nvSpPr>
        <p:spPr>
          <a:xfrm>
            <a:off x="457200" y="274638"/>
            <a:ext cx="8229600" cy="944562"/>
          </a:xfrm>
        </p:spPr>
        <p:txBody>
          <a:bodyPr/>
          <a:lstStyle/>
          <a:p>
            <a:r>
              <a:rPr lang="en-US" sz="3600" dirty="0" smtClean="0"/>
              <a:t>Installing Oracle Database XE</a:t>
            </a:r>
            <a:br>
              <a:rPr lang="en-US" sz="3600" dirty="0" smtClean="0"/>
            </a:br>
            <a:r>
              <a:rPr lang="en-US" sz="2400" dirty="0" smtClean="0"/>
              <a:t>The </a:t>
            </a:r>
            <a:r>
              <a:rPr lang="en-US" sz="2400" dirty="0"/>
              <a:t>Summary Screen</a:t>
            </a:r>
            <a:endParaRPr lang="en-US" sz="1400" i="1"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10B-</a:t>
            </a:r>
            <a:fld id="{3D17DD6B-B25E-41D0-84E2-CC9BF5AD9F6D}" type="slidenum">
              <a:rPr lang="en-US" smtClean="0"/>
              <a:pPr/>
              <a:t>22</a:t>
            </a:fld>
            <a:endParaRPr lang="en-US" smtClean="0"/>
          </a:p>
          <a:p>
            <a:endParaRPr lang="en-US" dirty="0"/>
          </a:p>
        </p:txBody>
      </p:sp>
    </p:spTree>
    <p:extLst>
      <p:ext uri="{BB962C8B-B14F-4D97-AF65-F5344CB8AC3E}">
        <p14:creationId xmlns:p14="http://schemas.microsoft.com/office/powerpoint/2010/main" val="1824664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57200" y="1317174"/>
            <a:ext cx="8229600" cy="4694848"/>
          </a:xfrm>
          <a:prstGeom prst="rect">
            <a:avLst/>
          </a:prstGeom>
        </p:spPr>
      </p:pic>
      <p:sp>
        <p:nvSpPr>
          <p:cNvPr id="2" name="Title 1"/>
          <p:cNvSpPr>
            <a:spLocks noGrp="1"/>
          </p:cNvSpPr>
          <p:nvPr>
            <p:ph type="title"/>
          </p:nvPr>
        </p:nvSpPr>
        <p:spPr>
          <a:xfrm>
            <a:off x="457200" y="274638"/>
            <a:ext cx="8229600" cy="944562"/>
          </a:xfrm>
        </p:spPr>
        <p:txBody>
          <a:bodyPr/>
          <a:lstStyle/>
          <a:p>
            <a:r>
              <a:rPr lang="en-US" sz="3600" dirty="0" smtClean="0"/>
              <a:t>Installing Oracle Database XE</a:t>
            </a:r>
            <a:br>
              <a:rPr lang="en-US" sz="3600" dirty="0" smtClean="0"/>
            </a:br>
            <a:r>
              <a:rPr lang="en-US" sz="2400" dirty="0" smtClean="0"/>
              <a:t>The </a:t>
            </a:r>
            <a:r>
              <a:rPr lang="en-US" sz="2400" dirty="0" err="1"/>
              <a:t>InstallShield</a:t>
            </a:r>
            <a:r>
              <a:rPr lang="en-US" sz="2400" dirty="0"/>
              <a:t> Wizard Complete Screen</a:t>
            </a:r>
            <a:endParaRPr lang="en-US" sz="1400" i="1" dirty="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10B-</a:t>
            </a:r>
            <a:fld id="{3D17DD6B-B25E-41D0-84E2-CC9BF5AD9F6D}" type="slidenum">
              <a:rPr lang="en-US" smtClean="0"/>
              <a:pPr/>
              <a:t>23</a:t>
            </a:fld>
            <a:endParaRPr lang="en-US" smtClean="0"/>
          </a:p>
          <a:p>
            <a:endParaRPr lang="en-US" dirty="0"/>
          </a:p>
        </p:txBody>
      </p:sp>
    </p:spTree>
    <p:extLst>
      <p:ext uri="{BB962C8B-B14F-4D97-AF65-F5344CB8AC3E}">
        <p14:creationId xmlns:p14="http://schemas.microsoft.com/office/powerpoint/2010/main" val="22587372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7201" y="1309425"/>
            <a:ext cx="8229600" cy="4577271"/>
          </a:xfrm>
          <a:prstGeom prst="rect">
            <a:avLst/>
          </a:prstGeom>
        </p:spPr>
      </p:pic>
      <p:sp>
        <p:nvSpPr>
          <p:cNvPr id="2" name="Title 1"/>
          <p:cNvSpPr>
            <a:spLocks noGrp="1"/>
          </p:cNvSpPr>
          <p:nvPr>
            <p:ph type="title"/>
          </p:nvPr>
        </p:nvSpPr>
        <p:spPr>
          <a:xfrm>
            <a:off x="457200" y="274638"/>
            <a:ext cx="8229600" cy="944562"/>
          </a:xfrm>
        </p:spPr>
        <p:txBody>
          <a:bodyPr/>
          <a:lstStyle/>
          <a:p>
            <a:r>
              <a:rPr lang="en-US" sz="3600" dirty="0" smtClean="0"/>
              <a:t>Installing Oracle Database XE</a:t>
            </a:r>
            <a:br>
              <a:rPr lang="en-US" sz="3600" dirty="0" smtClean="0"/>
            </a:br>
            <a:r>
              <a:rPr lang="en-US" sz="2400" dirty="0" smtClean="0"/>
              <a:t>The </a:t>
            </a:r>
            <a:r>
              <a:rPr lang="en-US" sz="2400" dirty="0"/>
              <a:t>Oracle Database </a:t>
            </a:r>
            <a:r>
              <a:rPr lang="en-US" sz="2400" dirty="0" smtClean="0"/>
              <a:t>XE 11.2 </a:t>
            </a:r>
            <a:r>
              <a:rPr lang="en-US" sz="2400" dirty="0"/>
              <a:t>Web </a:t>
            </a:r>
            <a:r>
              <a:rPr lang="en-US" sz="2400" dirty="0" smtClean="0"/>
              <a:t>Administration Utility</a:t>
            </a:r>
            <a:endParaRPr lang="en-US" sz="1400" i="1"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10B-</a:t>
            </a:r>
            <a:fld id="{3D17DD6B-B25E-41D0-84E2-CC9BF5AD9F6D}" type="slidenum">
              <a:rPr lang="en-US" smtClean="0"/>
              <a:pPr/>
              <a:t>24</a:t>
            </a:fld>
            <a:endParaRPr lang="en-US" smtClean="0"/>
          </a:p>
          <a:p>
            <a:endParaRPr lang="en-US" dirty="0"/>
          </a:p>
        </p:txBody>
      </p:sp>
    </p:spTree>
    <p:extLst>
      <p:ext uri="{BB962C8B-B14F-4D97-AF65-F5344CB8AC3E}">
        <p14:creationId xmlns:p14="http://schemas.microsoft.com/office/powerpoint/2010/main" val="14736673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Oracle Database Administration </a:t>
            </a:r>
            <a:r>
              <a:rPr lang="en-US" sz="2400" dirty="0" smtClean="0"/>
              <a:t>and </a:t>
            </a:r>
            <a:r>
              <a:rPr lang="en-US" sz="2400" dirty="0"/>
              <a:t>Development </a:t>
            </a:r>
            <a:r>
              <a:rPr lang="en-US" sz="2400" dirty="0" smtClean="0"/>
              <a:t>Tools</a:t>
            </a:r>
            <a:br>
              <a:rPr lang="en-US" sz="2400" dirty="0" smtClean="0"/>
            </a:br>
            <a:r>
              <a:rPr lang="en-US" sz="2800" dirty="0"/>
              <a:t>The Oracle Database 12</a:t>
            </a:r>
            <a:r>
              <a:rPr lang="en-US" sz="2800" i="1" dirty="0"/>
              <a:t>c </a:t>
            </a:r>
            <a:r>
              <a:rPr lang="en-US" sz="2800" dirty="0"/>
              <a:t>Configuration Assistant</a:t>
            </a:r>
          </a:p>
        </p:txBody>
      </p:sp>
      <p:pic>
        <p:nvPicPr>
          <p:cNvPr id="6" name="Picture 5"/>
          <p:cNvPicPr>
            <a:picLocks noChangeAspect="1"/>
          </p:cNvPicPr>
          <p:nvPr/>
        </p:nvPicPr>
        <p:blipFill>
          <a:blip r:embed="rId2"/>
          <a:stretch>
            <a:fillRect/>
          </a:stretch>
        </p:blipFill>
        <p:spPr>
          <a:xfrm>
            <a:off x="457200" y="1521363"/>
            <a:ext cx="8229600" cy="4574637"/>
          </a:xfrm>
          <a:prstGeom prst="rect">
            <a:avLst/>
          </a:prstGeom>
        </p:spPr>
      </p:pic>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10B-</a:t>
            </a:r>
            <a:fld id="{3D17DD6B-B25E-41D0-84E2-CC9BF5AD9F6D}" type="slidenum">
              <a:rPr lang="en-US" smtClean="0"/>
              <a:pPr/>
              <a:t>25</a:t>
            </a:fld>
            <a:endParaRPr lang="en-US" smtClean="0"/>
          </a:p>
          <a:p>
            <a:endParaRPr lang="en-US" dirty="0"/>
          </a:p>
        </p:txBody>
      </p:sp>
    </p:spTree>
    <p:extLst>
      <p:ext uri="{BB962C8B-B14F-4D97-AF65-F5344CB8AC3E}">
        <p14:creationId xmlns:p14="http://schemas.microsoft.com/office/powerpoint/2010/main" val="12507391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Oracle Database Administration </a:t>
            </a:r>
            <a:r>
              <a:rPr lang="en-US" sz="2400" dirty="0" smtClean="0"/>
              <a:t>and </a:t>
            </a:r>
            <a:r>
              <a:rPr lang="en-US" sz="2400" dirty="0"/>
              <a:t>Development </a:t>
            </a:r>
            <a:r>
              <a:rPr lang="en-US" sz="2400" dirty="0" smtClean="0"/>
              <a:t>Tools</a:t>
            </a:r>
            <a:br>
              <a:rPr lang="en-US" sz="2400" dirty="0" smtClean="0"/>
            </a:br>
            <a:r>
              <a:rPr lang="en-US" sz="2800" dirty="0"/>
              <a:t>The Oracle Enterprise Manager Database Express 12</a:t>
            </a:r>
            <a:r>
              <a:rPr lang="en-US" sz="2800" i="1" dirty="0"/>
              <a:t>c </a:t>
            </a:r>
            <a:r>
              <a:rPr lang="en-US" sz="2800" dirty="0" smtClean="0"/>
              <a:t>Database Administration Utility I</a:t>
            </a:r>
            <a:endParaRPr lang="en-US" sz="2800" dirty="0"/>
          </a:p>
        </p:txBody>
      </p:sp>
      <p:pic>
        <p:nvPicPr>
          <p:cNvPr id="3" name="Picture 2"/>
          <p:cNvPicPr>
            <a:picLocks noChangeAspect="1"/>
          </p:cNvPicPr>
          <p:nvPr/>
        </p:nvPicPr>
        <p:blipFill>
          <a:blip r:embed="rId2"/>
          <a:stretch>
            <a:fillRect/>
          </a:stretch>
        </p:blipFill>
        <p:spPr>
          <a:xfrm>
            <a:off x="457200" y="1521363"/>
            <a:ext cx="8229600" cy="4340106"/>
          </a:xfrm>
          <a:prstGeom prst="rect">
            <a:avLst/>
          </a:prstGeom>
        </p:spPr>
      </p:pic>
      <p:pic>
        <p:nvPicPr>
          <p:cNvPr id="7" name="Picture 6"/>
          <p:cNvPicPr>
            <a:picLocks noChangeAspect="1"/>
          </p:cNvPicPr>
          <p:nvPr/>
        </p:nvPicPr>
        <p:blipFill>
          <a:blip r:embed="rId3"/>
          <a:stretch>
            <a:fillRect/>
          </a:stretch>
        </p:blipFill>
        <p:spPr>
          <a:xfrm>
            <a:off x="572000" y="5972814"/>
            <a:ext cx="8000000" cy="209524"/>
          </a:xfrm>
          <a:prstGeom prst="rect">
            <a:avLst/>
          </a:prstGeom>
        </p:spPr>
      </p:pic>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8" name="Slide Number Placeholder 7"/>
          <p:cNvSpPr>
            <a:spLocks noGrp="1"/>
          </p:cNvSpPr>
          <p:nvPr>
            <p:ph type="sldNum" sz="quarter" idx="11"/>
          </p:nvPr>
        </p:nvSpPr>
        <p:spPr/>
        <p:txBody>
          <a:bodyPr/>
          <a:lstStyle/>
          <a:p>
            <a:r>
              <a:rPr lang="en-US" smtClean="0"/>
              <a:t>10B-</a:t>
            </a:r>
            <a:fld id="{3D17DD6B-B25E-41D0-84E2-CC9BF5AD9F6D}" type="slidenum">
              <a:rPr lang="en-US" smtClean="0"/>
              <a:pPr/>
              <a:t>26</a:t>
            </a:fld>
            <a:endParaRPr lang="en-US" smtClean="0"/>
          </a:p>
          <a:p>
            <a:endParaRPr lang="en-US" dirty="0"/>
          </a:p>
        </p:txBody>
      </p:sp>
    </p:spTree>
    <p:extLst>
      <p:ext uri="{BB962C8B-B14F-4D97-AF65-F5344CB8AC3E}">
        <p14:creationId xmlns:p14="http://schemas.microsoft.com/office/powerpoint/2010/main" val="40657474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Oracle Database Administration </a:t>
            </a:r>
            <a:r>
              <a:rPr lang="en-US" sz="2400" dirty="0" smtClean="0"/>
              <a:t>and </a:t>
            </a:r>
            <a:r>
              <a:rPr lang="en-US" sz="2400" dirty="0"/>
              <a:t>Development </a:t>
            </a:r>
            <a:r>
              <a:rPr lang="en-US" sz="2400" dirty="0" smtClean="0"/>
              <a:t>Tools</a:t>
            </a:r>
            <a:br>
              <a:rPr lang="en-US" sz="2400" dirty="0" smtClean="0"/>
            </a:br>
            <a:r>
              <a:rPr lang="en-US" sz="2800" dirty="0"/>
              <a:t>The Oracle Enterprise Manager Database Express 12</a:t>
            </a:r>
            <a:r>
              <a:rPr lang="en-US" sz="2800" i="1" dirty="0"/>
              <a:t>c </a:t>
            </a:r>
            <a:r>
              <a:rPr lang="en-US" sz="2800" dirty="0" smtClean="0"/>
              <a:t>Database Administration Utility II</a:t>
            </a:r>
            <a:endParaRPr lang="en-US" sz="2800" dirty="0"/>
          </a:p>
        </p:txBody>
      </p:sp>
      <p:pic>
        <p:nvPicPr>
          <p:cNvPr id="7" name="Picture 6"/>
          <p:cNvPicPr>
            <a:picLocks noChangeAspect="1"/>
          </p:cNvPicPr>
          <p:nvPr/>
        </p:nvPicPr>
        <p:blipFill>
          <a:blip r:embed="rId2"/>
          <a:stretch>
            <a:fillRect/>
          </a:stretch>
        </p:blipFill>
        <p:spPr>
          <a:xfrm>
            <a:off x="572000" y="5972814"/>
            <a:ext cx="8000000" cy="209524"/>
          </a:xfrm>
          <a:prstGeom prst="rect">
            <a:avLst/>
          </a:prstGeom>
        </p:spPr>
      </p:pic>
      <p:pic>
        <p:nvPicPr>
          <p:cNvPr id="6" name="Picture 5"/>
          <p:cNvPicPr>
            <a:picLocks noChangeAspect="1"/>
          </p:cNvPicPr>
          <p:nvPr/>
        </p:nvPicPr>
        <p:blipFill>
          <a:blip r:embed="rId3"/>
          <a:stretch>
            <a:fillRect/>
          </a:stretch>
        </p:blipFill>
        <p:spPr>
          <a:xfrm>
            <a:off x="1600200" y="1521363"/>
            <a:ext cx="5943600" cy="4336977"/>
          </a:xfrm>
          <a:prstGeom prst="rect">
            <a:avLst/>
          </a:prstGeom>
        </p:spPr>
      </p:pic>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8" name="Slide Number Placeholder 7"/>
          <p:cNvSpPr>
            <a:spLocks noGrp="1"/>
          </p:cNvSpPr>
          <p:nvPr>
            <p:ph type="sldNum" sz="quarter" idx="11"/>
          </p:nvPr>
        </p:nvSpPr>
        <p:spPr/>
        <p:txBody>
          <a:bodyPr/>
          <a:lstStyle/>
          <a:p>
            <a:r>
              <a:rPr lang="en-US" smtClean="0"/>
              <a:t>10B-</a:t>
            </a:r>
            <a:fld id="{3D17DD6B-B25E-41D0-84E2-CC9BF5AD9F6D}" type="slidenum">
              <a:rPr lang="en-US" smtClean="0"/>
              <a:pPr/>
              <a:t>27</a:t>
            </a:fld>
            <a:endParaRPr lang="en-US" smtClean="0"/>
          </a:p>
          <a:p>
            <a:endParaRPr lang="en-US" dirty="0"/>
          </a:p>
        </p:txBody>
      </p:sp>
    </p:spTree>
    <p:extLst>
      <p:ext uri="{BB962C8B-B14F-4D97-AF65-F5344CB8AC3E}">
        <p14:creationId xmlns:p14="http://schemas.microsoft.com/office/powerpoint/2010/main" val="26563174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Oracle Database Administration </a:t>
            </a:r>
            <a:r>
              <a:rPr lang="en-US" sz="2400" dirty="0" smtClean="0"/>
              <a:t>and </a:t>
            </a:r>
            <a:r>
              <a:rPr lang="en-US" sz="2400" dirty="0"/>
              <a:t>Development </a:t>
            </a:r>
            <a:r>
              <a:rPr lang="en-US" sz="2400" dirty="0" smtClean="0"/>
              <a:t>Tools</a:t>
            </a:r>
            <a:br>
              <a:rPr lang="en-US" sz="2400" dirty="0" smtClean="0"/>
            </a:br>
            <a:r>
              <a:rPr lang="en-US" sz="2800" dirty="0"/>
              <a:t>The Oracle Enterprise Manager Database Express 12</a:t>
            </a:r>
            <a:r>
              <a:rPr lang="en-US" sz="2800" i="1" dirty="0"/>
              <a:t>c </a:t>
            </a:r>
            <a:r>
              <a:rPr lang="en-US" sz="2800" dirty="0" smtClean="0"/>
              <a:t>Database Administration Utility III</a:t>
            </a:r>
            <a:endParaRPr lang="en-US" sz="2800" dirty="0"/>
          </a:p>
        </p:txBody>
      </p:sp>
      <p:sp>
        <p:nvSpPr>
          <p:cNvPr id="3" name="TextBox 2"/>
          <p:cNvSpPr txBox="1"/>
          <p:nvPr/>
        </p:nvSpPr>
        <p:spPr>
          <a:xfrm>
            <a:off x="457200" y="1524000"/>
            <a:ext cx="8229600"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Oracle Database 12</a:t>
            </a:r>
            <a:r>
              <a:rPr lang="en-US" sz="2400" i="1" dirty="0" smtClean="0"/>
              <a:t>c</a:t>
            </a:r>
            <a:r>
              <a:rPr lang="en-US" sz="2400" dirty="0" smtClean="0"/>
              <a:t> separates </a:t>
            </a:r>
            <a:r>
              <a:rPr lang="en-US" sz="2400" dirty="0"/>
              <a:t>database administration into a parent </a:t>
            </a:r>
            <a:r>
              <a:rPr lang="en-US" sz="2400" b="1" dirty="0">
                <a:solidFill>
                  <a:srgbClr val="0099CC"/>
                </a:solidFill>
              </a:rPr>
              <a:t>Container Database (CDB</a:t>
            </a:r>
            <a:r>
              <a:rPr lang="en-US" sz="2400" b="1" dirty="0" smtClean="0">
                <a:solidFill>
                  <a:srgbClr val="0099CC"/>
                </a:solidFill>
              </a:rPr>
              <a:t>)</a:t>
            </a:r>
            <a:r>
              <a:rPr lang="en-US" sz="2400" b="1" dirty="0" smtClean="0"/>
              <a:t> </a:t>
            </a:r>
            <a:r>
              <a:rPr lang="en-US" sz="2400" dirty="0" smtClean="0"/>
              <a:t>and </a:t>
            </a:r>
            <a:r>
              <a:rPr lang="en-US" sz="2400" dirty="0"/>
              <a:t>a child </a:t>
            </a:r>
            <a:r>
              <a:rPr lang="en-US" sz="2400" b="1" dirty="0">
                <a:solidFill>
                  <a:srgbClr val="0099CC"/>
                </a:solidFill>
              </a:rPr>
              <a:t>Pluggable Database (PDB</a:t>
            </a:r>
            <a:r>
              <a:rPr lang="en-US" sz="2400" b="1" dirty="0" smtClean="0">
                <a:solidFill>
                  <a:srgbClr val="0099CC"/>
                </a:solidFill>
              </a:rPr>
              <a:t>)</a:t>
            </a:r>
            <a:r>
              <a:rPr lang="en-US" sz="2400" dirty="0" smtClean="0"/>
              <a:t>.</a:t>
            </a:r>
          </a:p>
          <a:p>
            <a:pPr marL="285750" indent="-285750">
              <a:buFont typeface="Arial" panose="020B0604020202020204" pitchFamily="34" charset="0"/>
              <a:buChar char="•"/>
            </a:pPr>
            <a:r>
              <a:rPr lang="en-US" sz="2400" dirty="0" smtClean="0"/>
              <a:t>One </a:t>
            </a:r>
            <a:r>
              <a:rPr lang="en-US" sz="2400" dirty="0"/>
              <a:t>CDB can work with (contain) one or </a:t>
            </a:r>
            <a:r>
              <a:rPr lang="en-US" sz="2400" dirty="0" smtClean="0"/>
              <a:t>more PDBs.</a:t>
            </a:r>
          </a:p>
          <a:p>
            <a:pPr marL="285750" indent="-285750">
              <a:buFont typeface="Arial" panose="020B0604020202020204" pitchFamily="34" charset="0"/>
              <a:buChar char="•"/>
            </a:pPr>
            <a:r>
              <a:rPr lang="en-US" sz="2400" b="1" dirty="0" smtClean="0"/>
              <a:t>Intended</a:t>
            </a:r>
            <a:r>
              <a:rPr lang="en-US" sz="2400" dirty="0" smtClean="0"/>
              <a:t> </a:t>
            </a:r>
            <a:r>
              <a:rPr lang="en-US" sz="2400" dirty="0"/>
              <a:t>to create database administration efficiencies by storing </a:t>
            </a:r>
            <a:r>
              <a:rPr lang="en-US" sz="2400" dirty="0" smtClean="0">
                <a:solidFill>
                  <a:srgbClr val="0099CC"/>
                </a:solidFill>
              </a:rPr>
              <a:t>common Oracle </a:t>
            </a:r>
            <a:r>
              <a:rPr lang="en-US" sz="2400" dirty="0">
                <a:solidFill>
                  <a:srgbClr val="0099CC"/>
                </a:solidFill>
              </a:rPr>
              <a:t>Database objects </a:t>
            </a:r>
            <a:r>
              <a:rPr lang="en-US" sz="2400" dirty="0"/>
              <a:t>in the CDB and </a:t>
            </a:r>
            <a:r>
              <a:rPr lang="en-US" sz="2400" dirty="0">
                <a:solidFill>
                  <a:srgbClr val="0099CC"/>
                </a:solidFill>
              </a:rPr>
              <a:t>Database-specific objects </a:t>
            </a:r>
            <a:r>
              <a:rPr lang="en-US" sz="2400" dirty="0"/>
              <a:t>in each </a:t>
            </a:r>
            <a:r>
              <a:rPr lang="en-US" sz="2400" dirty="0" smtClean="0"/>
              <a:t>PDB. </a:t>
            </a:r>
          </a:p>
          <a:p>
            <a:pPr marL="285750" indent="-285750">
              <a:buFont typeface="Arial" panose="020B0604020202020204" pitchFamily="34" charset="0"/>
              <a:buChar char="•"/>
            </a:pPr>
            <a:r>
              <a:rPr lang="en-US" sz="2400" b="1" dirty="0" smtClean="0"/>
              <a:t>Increases</a:t>
            </a:r>
            <a:r>
              <a:rPr lang="en-US" sz="2400" dirty="0" smtClean="0"/>
              <a:t> </a:t>
            </a:r>
            <a:r>
              <a:rPr lang="en-US" sz="2400" dirty="0"/>
              <a:t>the complexity of Oracle Database 12</a:t>
            </a:r>
            <a:r>
              <a:rPr lang="en-US" sz="2400" i="1" dirty="0"/>
              <a:t>c </a:t>
            </a:r>
            <a:r>
              <a:rPr lang="en-US" sz="2400" dirty="0" smtClean="0"/>
              <a:t>administration</a:t>
            </a:r>
          </a:p>
          <a:p>
            <a:pPr marL="742950" lvl="1" indent="-285750">
              <a:buFont typeface="Arial" panose="020B0604020202020204" pitchFamily="34" charset="0"/>
              <a:buChar char="•"/>
            </a:pPr>
            <a:r>
              <a:rPr lang="en-US" sz="2400" dirty="0" smtClean="0"/>
              <a:t>Requires movement </a:t>
            </a:r>
            <a:r>
              <a:rPr lang="en-US" sz="2400" dirty="0"/>
              <a:t>between the CDB and the PDB Enterprise Manager Web sites that was </a:t>
            </a:r>
            <a:r>
              <a:rPr lang="en-US" sz="2400" dirty="0" smtClean="0"/>
              <a:t>never required </a:t>
            </a:r>
            <a:r>
              <a:rPr lang="en-US" sz="2400" dirty="0"/>
              <a:t>before.</a:t>
            </a:r>
            <a:endParaRPr lang="en-US" sz="2400" dirty="0" smtClean="0"/>
          </a:p>
          <a:p>
            <a:pPr marL="285750" indent="-285750">
              <a:buFont typeface="Arial" panose="020B0604020202020204" pitchFamily="34" charset="0"/>
              <a:buChar char="•"/>
            </a:pPr>
            <a:endParaRPr lang="en-US" sz="2400"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10B-</a:t>
            </a:r>
            <a:fld id="{3D17DD6B-B25E-41D0-84E2-CC9BF5AD9F6D}" type="slidenum">
              <a:rPr lang="en-US" smtClean="0"/>
              <a:pPr/>
              <a:t>28</a:t>
            </a:fld>
            <a:endParaRPr lang="en-US" smtClean="0"/>
          </a:p>
          <a:p>
            <a:endParaRPr lang="en-US" dirty="0"/>
          </a:p>
        </p:txBody>
      </p:sp>
    </p:spTree>
    <p:extLst>
      <p:ext uri="{BB962C8B-B14F-4D97-AF65-F5344CB8AC3E}">
        <p14:creationId xmlns:p14="http://schemas.microsoft.com/office/powerpoint/2010/main" val="411868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57201" y="1521364"/>
            <a:ext cx="8229600" cy="4381226"/>
          </a:xfrm>
          <a:prstGeom prst="rect">
            <a:avLst/>
          </a:prstGeom>
        </p:spPr>
      </p:pic>
      <p:sp>
        <p:nvSpPr>
          <p:cNvPr id="2" name="Title 1"/>
          <p:cNvSpPr>
            <a:spLocks noGrp="1"/>
          </p:cNvSpPr>
          <p:nvPr>
            <p:ph type="title"/>
          </p:nvPr>
        </p:nvSpPr>
        <p:spPr/>
        <p:txBody>
          <a:bodyPr/>
          <a:lstStyle/>
          <a:p>
            <a:r>
              <a:rPr lang="en-US" sz="2400" dirty="0"/>
              <a:t>Oracle Database Administration </a:t>
            </a:r>
            <a:r>
              <a:rPr lang="en-US" sz="2400" dirty="0" smtClean="0"/>
              <a:t>and </a:t>
            </a:r>
            <a:r>
              <a:rPr lang="en-US" sz="2400" dirty="0"/>
              <a:t>Development </a:t>
            </a:r>
            <a:r>
              <a:rPr lang="en-US" sz="2400" dirty="0" smtClean="0"/>
              <a:t>Tools</a:t>
            </a:r>
            <a:br>
              <a:rPr lang="en-US" sz="2400" dirty="0" smtClean="0"/>
            </a:br>
            <a:r>
              <a:rPr lang="en-US" sz="2800" dirty="0"/>
              <a:t>The Oracle Enterprise Manager Database Express 12</a:t>
            </a:r>
            <a:r>
              <a:rPr lang="en-US" sz="2800" i="1" dirty="0"/>
              <a:t>c </a:t>
            </a:r>
            <a:r>
              <a:rPr lang="en-US" sz="2800" dirty="0" smtClean="0"/>
              <a:t>Database Administration Utility IV</a:t>
            </a:r>
            <a:endParaRPr lang="en-US" sz="2800" dirty="0"/>
          </a:p>
        </p:txBody>
      </p:sp>
      <p:pic>
        <p:nvPicPr>
          <p:cNvPr id="7" name="Picture 6"/>
          <p:cNvPicPr>
            <a:picLocks noChangeAspect="1"/>
          </p:cNvPicPr>
          <p:nvPr/>
        </p:nvPicPr>
        <p:blipFill>
          <a:blip r:embed="rId3"/>
          <a:stretch>
            <a:fillRect/>
          </a:stretch>
        </p:blipFill>
        <p:spPr>
          <a:xfrm>
            <a:off x="572000" y="5972814"/>
            <a:ext cx="8000000" cy="209524"/>
          </a:xfrm>
          <a:prstGeom prst="rect">
            <a:avLst/>
          </a:prstGeom>
        </p:spPr>
      </p:pic>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8" name="Slide Number Placeholder 7"/>
          <p:cNvSpPr>
            <a:spLocks noGrp="1"/>
          </p:cNvSpPr>
          <p:nvPr>
            <p:ph type="sldNum" sz="quarter" idx="11"/>
          </p:nvPr>
        </p:nvSpPr>
        <p:spPr/>
        <p:txBody>
          <a:bodyPr/>
          <a:lstStyle/>
          <a:p>
            <a:r>
              <a:rPr lang="en-US" smtClean="0"/>
              <a:t>10B-</a:t>
            </a:r>
            <a:fld id="{3D17DD6B-B25E-41D0-84E2-CC9BF5AD9F6D}" type="slidenum">
              <a:rPr lang="en-US" smtClean="0"/>
              <a:pPr/>
              <a:t>29</a:t>
            </a:fld>
            <a:endParaRPr lang="en-US" smtClean="0"/>
          </a:p>
          <a:p>
            <a:endParaRPr lang="en-US" dirty="0"/>
          </a:p>
        </p:txBody>
      </p:sp>
    </p:spTree>
    <p:extLst>
      <p:ext uri="{BB962C8B-B14F-4D97-AF65-F5344CB8AC3E}">
        <p14:creationId xmlns:p14="http://schemas.microsoft.com/office/powerpoint/2010/main" val="436793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smtClean="0"/>
              <a:t>Chapter Objectives</a:t>
            </a:r>
          </a:p>
        </p:txBody>
      </p:sp>
      <p:sp>
        <p:nvSpPr>
          <p:cNvPr id="16387" name="Rectangle 3"/>
          <p:cNvSpPr>
            <a:spLocks noGrp="1" noChangeArrowheads="1"/>
          </p:cNvSpPr>
          <p:nvPr>
            <p:ph idx="1"/>
          </p:nvPr>
        </p:nvSpPr>
        <p:spPr/>
        <p:txBody>
          <a:bodyPr/>
          <a:lstStyle/>
          <a:p>
            <a:pPr eaLnBrk="1" hangingPunct="1"/>
            <a:r>
              <a:rPr lang="en-US" sz="2400" dirty="0" smtClean="0"/>
              <a:t>To import Microsoft Excel data into a database table</a:t>
            </a:r>
          </a:p>
          <a:p>
            <a:pPr eaLnBrk="1" hangingPunct="1"/>
            <a:r>
              <a:rPr lang="en-US" sz="2400" dirty="0" smtClean="0"/>
              <a:t>To understand the use of SQL/Persistent Stored Modules (SQL/PSM) in Oracle Database PL/SQL</a:t>
            </a:r>
          </a:p>
          <a:p>
            <a:pPr eaLnBrk="1" hangingPunct="1"/>
            <a:r>
              <a:rPr lang="en-US" sz="2400" dirty="0" smtClean="0"/>
              <a:t>To understand the purpose and role of user-defined functions and know how to create simple user-defined functions</a:t>
            </a:r>
          </a:p>
          <a:p>
            <a:pPr eaLnBrk="1" hangingPunct="1"/>
            <a:r>
              <a:rPr lang="en-US" sz="2400" dirty="0" smtClean="0"/>
              <a:t>To understand the purpose and role of stored procedures and learn how to create simple stored procedures</a:t>
            </a:r>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10B-</a:t>
            </a:r>
            <a:fld id="{3D17DD6B-B25E-41D0-84E2-CC9BF5AD9F6D}" type="slidenum">
              <a:rPr lang="en-US" smtClean="0"/>
              <a:pPr/>
              <a:t>3</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AVIDA~1\AppData\Local\Temp\SNAGHTMLb0e51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21364"/>
            <a:ext cx="8229600" cy="425097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sz="2400" dirty="0"/>
              <a:t>Oracle Database Administration </a:t>
            </a:r>
            <a:r>
              <a:rPr lang="en-US" sz="2400" dirty="0" smtClean="0"/>
              <a:t>and </a:t>
            </a:r>
            <a:r>
              <a:rPr lang="en-US" sz="2400" dirty="0"/>
              <a:t>Development </a:t>
            </a:r>
            <a:r>
              <a:rPr lang="en-US" sz="2400" dirty="0" smtClean="0"/>
              <a:t>Tools</a:t>
            </a:r>
            <a:br>
              <a:rPr lang="en-US" sz="2400" dirty="0" smtClean="0"/>
            </a:br>
            <a:r>
              <a:rPr lang="en-US" sz="2800" dirty="0"/>
              <a:t>The Oracle Enterprise Manager Database Express 12</a:t>
            </a:r>
            <a:r>
              <a:rPr lang="en-US" sz="2800" i="1" dirty="0"/>
              <a:t>c </a:t>
            </a:r>
            <a:r>
              <a:rPr lang="en-US" sz="2800" dirty="0" smtClean="0"/>
              <a:t>Database Administration Utility V</a:t>
            </a:r>
            <a:endParaRPr lang="en-US" sz="2800" dirty="0"/>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10B-</a:t>
            </a:r>
            <a:fld id="{3D17DD6B-B25E-41D0-84E2-CC9BF5AD9F6D}" type="slidenum">
              <a:rPr lang="en-US" smtClean="0"/>
              <a:pPr/>
              <a:t>30</a:t>
            </a:fld>
            <a:endParaRPr lang="en-US" smtClean="0"/>
          </a:p>
          <a:p>
            <a:endParaRPr lang="en-US" dirty="0"/>
          </a:p>
        </p:txBody>
      </p:sp>
    </p:spTree>
    <p:extLst>
      <p:ext uri="{BB962C8B-B14F-4D97-AF65-F5344CB8AC3E}">
        <p14:creationId xmlns:p14="http://schemas.microsoft.com/office/powerpoint/2010/main" val="3915655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sers\DAVIDA~1\AppData\Local\Temp\SNAGHTMLb24eb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14763"/>
            <a:ext cx="8229600" cy="425097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sz="2400" dirty="0"/>
              <a:t>Oracle Database Administration </a:t>
            </a:r>
            <a:r>
              <a:rPr lang="en-US" sz="2400" dirty="0" smtClean="0"/>
              <a:t>and </a:t>
            </a:r>
            <a:r>
              <a:rPr lang="en-US" sz="2400" dirty="0"/>
              <a:t>Development </a:t>
            </a:r>
            <a:r>
              <a:rPr lang="en-US" sz="2400" dirty="0" smtClean="0"/>
              <a:t>Tools</a:t>
            </a:r>
            <a:br>
              <a:rPr lang="en-US" sz="2400" dirty="0" smtClean="0"/>
            </a:br>
            <a:r>
              <a:rPr lang="en-US" sz="2800" dirty="0"/>
              <a:t>The Oracle Enterprise Manager Database Express 12</a:t>
            </a:r>
            <a:r>
              <a:rPr lang="en-US" sz="2800" i="1" dirty="0"/>
              <a:t>c </a:t>
            </a:r>
            <a:r>
              <a:rPr lang="en-US" sz="2800" dirty="0" smtClean="0"/>
              <a:t>Database Administration Utility VI</a:t>
            </a:r>
            <a:endParaRPr lang="en-US" sz="2800" dirty="0"/>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10B-</a:t>
            </a:r>
            <a:fld id="{3D17DD6B-B25E-41D0-84E2-CC9BF5AD9F6D}" type="slidenum">
              <a:rPr lang="en-US" smtClean="0"/>
              <a:pPr/>
              <a:t>31</a:t>
            </a:fld>
            <a:endParaRPr lang="en-US" smtClean="0"/>
          </a:p>
          <a:p>
            <a:endParaRPr lang="en-US" dirty="0"/>
          </a:p>
        </p:txBody>
      </p:sp>
    </p:spTree>
    <p:extLst>
      <p:ext uri="{BB962C8B-B14F-4D97-AF65-F5344CB8AC3E}">
        <p14:creationId xmlns:p14="http://schemas.microsoft.com/office/powerpoint/2010/main" val="23998499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57201" y="1514764"/>
            <a:ext cx="8229600" cy="4322020"/>
          </a:xfrm>
          <a:prstGeom prst="rect">
            <a:avLst/>
          </a:prstGeom>
        </p:spPr>
      </p:pic>
      <p:sp>
        <p:nvSpPr>
          <p:cNvPr id="2" name="Title 1"/>
          <p:cNvSpPr>
            <a:spLocks noGrp="1"/>
          </p:cNvSpPr>
          <p:nvPr>
            <p:ph type="title"/>
          </p:nvPr>
        </p:nvSpPr>
        <p:spPr/>
        <p:txBody>
          <a:bodyPr/>
          <a:lstStyle/>
          <a:p>
            <a:r>
              <a:rPr lang="en-US" sz="2400" dirty="0"/>
              <a:t>Oracle Database Administration </a:t>
            </a:r>
            <a:r>
              <a:rPr lang="en-US" sz="2400" dirty="0" smtClean="0"/>
              <a:t>and </a:t>
            </a:r>
            <a:r>
              <a:rPr lang="en-US" sz="2400" dirty="0"/>
              <a:t>Development </a:t>
            </a:r>
            <a:r>
              <a:rPr lang="en-US" sz="2400" dirty="0" smtClean="0"/>
              <a:t>Tools</a:t>
            </a:r>
            <a:br>
              <a:rPr lang="en-US" sz="2400" dirty="0" smtClean="0"/>
            </a:br>
            <a:r>
              <a:rPr lang="en-US" sz="2800" dirty="0"/>
              <a:t>The Oracle Database XE </a:t>
            </a:r>
            <a:r>
              <a:rPr lang="en-US" sz="2800" dirty="0" smtClean="0"/>
              <a:t>11.2</a:t>
            </a:r>
            <a:br>
              <a:rPr lang="en-US" sz="2800" dirty="0" smtClean="0"/>
            </a:br>
            <a:r>
              <a:rPr lang="en-US" sz="2800" dirty="0" smtClean="0"/>
              <a:t>Database </a:t>
            </a:r>
            <a:r>
              <a:rPr lang="en-US" sz="2800" dirty="0"/>
              <a:t>Administration </a:t>
            </a:r>
            <a:r>
              <a:rPr lang="en-US" sz="2800" dirty="0" smtClean="0"/>
              <a:t>Utility I</a:t>
            </a:r>
            <a:endParaRPr lang="en-US" sz="2800"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10B-</a:t>
            </a:r>
            <a:fld id="{3D17DD6B-B25E-41D0-84E2-CC9BF5AD9F6D}" type="slidenum">
              <a:rPr lang="en-US" smtClean="0"/>
              <a:pPr/>
              <a:t>32</a:t>
            </a:fld>
            <a:endParaRPr lang="en-US" smtClean="0"/>
          </a:p>
          <a:p>
            <a:endParaRPr lang="en-US" dirty="0"/>
          </a:p>
        </p:txBody>
      </p:sp>
    </p:spTree>
    <p:extLst>
      <p:ext uri="{BB962C8B-B14F-4D97-AF65-F5344CB8AC3E}">
        <p14:creationId xmlns:p14="http://schemas.microsoft.com/office/powerpoint/2010/main" val="7446130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44285" y="1504433"/>
            <a:ext cx="8242515" cy="4340662"/>
          </a:xfrm>
          <a:prstGeom prst="rect">
            <a:avLst/>
          </a:prstGeom>
        </p:spPr>
      </p:pic>
      <p:sp>
        <p:nvSpPr>
          <p:cNvPr id="2" name="Title 1"/>
          <p:cNvSpPr>
            <a:spLocks noGrp="1"/>
          </p:cNvSpPr>
          <p:nvPr>
            <p:ph type="title"/>
          </p:nvPr>
        </p:nvSpPr>
        <p:spPr/>
        <p:txBody>
          <a:bodyPr/>
          <a:lstStyle/>
          <a:p>
            <a:r>
              <a:rPr lang="en-US" sz="2400" dirty="0"/>
              <a:t>Oracle Database Administration </a:t>
            </a:r>
            <a:r>
              <a:rPr lang="en-US" sz="2400" dirty="0" smtClean="0"/>
              <a:t>and </a:t>
            </a:r>
            <a:r>
              <a:rPr lang="en-US" sz="2400" dirty="0"/>
              <a:t>Development </a:t>
            </a:r>
            <a:r>
              <a:rPr lang="en-US" sz="2400" dirty="0" smtClean="0"/>
              <a:t>Tools</a:t>
            </a:r>
            <a:br>
              <a:rPr lang="en-US" sz="2400" dirty="0" smtClean="0"/>
            </a:br>
            <a:r>
              <a:rPr lang="en-US" sz="2800" dirty="0"/>
              <a:t>The Oracle Database XE </a:t>
            </a:r>
            <a:r>
              <a:rPr lang="en-US" sz="2800" dirty="0" smtClean="0"/>
              <a:t>11.2</a:t>
            </a:r>
            <a:br>
              <a:rPr lang="en-US" sz="2800" dirty="0" smtClean="0"/>
            </a:br>
            <a:r>
              <a:rPr lang="en-US" sz="2800" dirty="0" smtClean="0"/>
              <a:t>Database </a:t>
            </a:r>
            <a:r>
              <a:rPr lang="en-US" sz="2800" dirty="0"/>
              <a:t>Administration </a:t>
            </a:r>
            <a:r>
              <a:rPr lang="en-US" sz="2800" dirty="0" smtClean="0"/>
              <a:t>Utility II</a:t>
            </a:r>
            <a:endParaRPr lang="en-US" sz="2800" dirty="0"/>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10B-</a:t>
            </a:r>
            <a:fld id="{3D17DD6B-B25E-41D0-84E2-CC9BF5AD9F6D}" type="slidenum">
              <a:rPr lang="en-US" smtClean="0"/>
              <a:pPr/>
              <a:t>33</a:t>
            </a:fld>
            <a:endParaRPr lang="en-US" smtClean="0"/>
          </a:p>
          <a:p>
            <a:endParaRPr lang="en-US" dirty="0"/>
          </a:p>
        </p:txBody>
      </p:sp>
    </p:spTree>
    <p:extLst>
      <p:ext uri="{BB962C8B-B14F-4D97-AF65-F5344CB8AC3E}">
        <p14:creationId xmlns:p14="http://schemas.microsoft.com/office/powerpoint/2010/main" val="8482218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39119" y="1504433"/>
            <a:ext cx="8247681" cy="4776535"/>
          </a:xfrm>
          <a:prstGeom prst="rect">
            <a:avLst/>
          </a:prstGeom>
        </p:spPr>
      </p:pic>
      <p:sp>
        <p:nvSpPr>
          <p:cNvPr id="2" name="Title 1"/>
          <p:cNvSpPr>
            <a:spLocks noGrp="1"/>
          </p:cNvSpPr>
          <p:nvPr>
            <p:ph type="title"/>
          </p:nvPr>
        </p:nvSpPr>
        <p:spPr/>
        <p:txBody>
          <a:bodyPr/>
          <a:lstStyle/>
          <a:p>
            <a:r>
              <a:rPr lang="en-US" sz="2400" dirty="0"/>
              <a:t>Oracle Database Administration </a:t>
            </a:r>
            <a:r>
              <a:rPr lang="en-US" sz="2400" dirty="0" smtClean="0"/>
              <a:t>and </a:t>
            </a:r>
            <a:r>
              <a:rPr lang="en-US" sz="2400" dirty="0"/>
              <a:t>Development </a:t>
            </a:r>
            <a:r>
              <a:rPr lang="en-US" sz="2400" dirty="0" smtClean="0"/>
              <a:t>Tools</a:t>
            </a:r>
            <a:br>
              <a:rPr lang="en-US" sz="2400" dirty="0" smtClean="0"/>
            </a:br>
            <a:r>
              <a:rPr lang="en-US" sz="2800" dirty="0"/>
              <a:t>The Oracle Database XE </a:t>
            </a:r>
            <a:r>
              <a:rPr lang="en-US" sz="2800" dirty="0" smtClean="0"/>
              <a:t>11.2</a:t>
            </a:r>
            <a:br>
              <a:rPr lang="en-US" sz="2800" dirty="0" smtClean="0"/>
            </a:br>
            <a:r>
              <a:rPr lang="en-US" sz="2800" dirty="0" smtClean="0"/>
              <a:t>Database </a:t>
            </a:r>
            <a:r>
              <a:rPr lang="en-US" sz="2800" dirty="0"/>
              <a:t>Administration </a:t>
            </a:r>
            <a:r>
              <a:rPr lang="en-US" sz="2800" dirty="0" smtClean="0"/>
              <a:t>Utility III</a:t>
            </a:r>
            <a:endParaRPr lang="en-US" sz="2800"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10B-</a:t>
            </a:r>
            <a:fld id="{3D17DD6B-B25E-41D0-84E2-CC9BF5AD9F6D}" type="slidenum">
              <a:rPr lang="en-US" smtClean="0"/>
              <a:pPr/>
              <a:t>34</a:t>
            </a:fld>
            <a:endParaRPr lang="en-US" smtClean="0"/>
          </a:p>
          <a:p>
            <a:endParaRPr lang="en-US" dirty="0"/>
          </a:p>
        </p:txBody>
      </p:sp>
    </p:spTree>
    <p:extLst>
      <p:ext uri="{BB962C8B-B14F-4D97-AF65-F5344CB8AC3E}">
        <p14:creationId xmlns:p14="http://schemas.microsoft.com/office/powerpoint/2010/main" val="3678295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57200" y="1504433"/>
            <a:ext cx="8229600" cy="4327941"/>
          </a:xfrm>
          <a:prstGeom prst="rect">
            <a:avLst/>
          </a:prstGeom>
        </p:spPr>
      </p:pic>
      <p:sp>
        <p:nvSpPr>
          <p:cNvPr id="2" name="Title 1"/>
          <p:cNvSpPr>
            <a:spLocks noGrp="1"/>
          </p:cNvSpPr>
          <p:nvPr>
            <p:ph type="title"/>
          </p:nvPr>
        </p:nvSpPr>
        <p:spPr/>
        <p:txBody>
          <a:bodyPr/>
          <a:lstStyle/>
          <a:p>
            <a:r>
              <a:rPr lang="en-US" sz="2400" dirty="0"/>
              <a:t>Oracle Database Administration </a:t>
            </a:r>
            <a:r>
              <a:rPr lang="en-US" sz="2400" dirty="0" smtClean="0"/>
              <a:t>and </a:t>
            </a:r>
            <a:r>
              <a:rPr lang="en-US" sz="2400" dirty="0"/>
              <a:t>Development </a:t>
            </a:r>
            <a:r>
              <a:rPr lang="en-US" sz="2400" dirty="0" smtClean="0"/>
              <a:t>Tools</a:t>
            </a:r>
            <a:br>
              <a:rPr lang="en-US" sz="2400" dirty="0" smtClean="0"/>
            </a:br>
            <a:r>
              <a:rPr lang="en-US" sz="2800" dirty="0"/>
              <a:t>The Oracle Database XE </a:t>
            </a:r>
            <a:r>
              <a:rPr lang="en-US" sz="2800" dirty="0" smtClean="0"/>
              <a:t>11.2</a:t>
            </a:r>
            <a:br>
              <a:rPr lang="en-US" sz="2800" dirty="0" smtClean="0"/>
            </a:br>
            <a:r>
              <a:rPr lang="en-US" sz="2800" dirty="0" smtClean="0"/>
              <a:t>Database </a:t>
            </a:r>
            <a:r>
              <a:rPr lang="en-US" sz="2800" dirty="0"/>
              <a:t>Administration </a:t>
            </a:r>
            <a:r>
              <a:rPr lang="en-US" sz="2800" dirty="0" smtClean="0"/>
              <a:t>Utility IV</a:t>
            </a:r>
            <a:endParaRPr lang="en-US" sz="2800" dirty="0"/>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10B-</a:t>
            </a:r>
            <a:fld id="{3D17DD6B-B25E-41D0-84E2-CC9BF5AD9F6D}" type="slidenum">
              <a:rPr lang="en-US" smtClean="0"/>
              <a:pPr/>
              <a:t>35</a:t>
            </a:fld>
            <a:endParaRPr lang="en-US" smtClean="0"/>
          </a:p>
          <a:p>
            <a:endParaRPr lang="en-US" dirty="0"/>
          </a:p>
        </p:txBody>
      </p:sp>
    </p:spTree>
    <p:extLst>
      <p:ext uri="{BB962C8B-B14F-4D97-AF65-F5344CB8AC3E}">
        <p14:creationId xmlns:p14="http://schemas.microsoft.com/office/powerpoint/2010/main" val="4563366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57201" y="1504433"/>
            <a:ext cx="8229600" cy="4333861"/>
          </a:xfrm>
          <a:prstGeom prst="rect">
            <a:avLst/>
          </a:prstGeom>
        </p:spPr>
      </p:pic>
      <p:sp>
        <p:nvSpPr>
          <p:cNvPr id="2" name="Title 1"/>
          <p:cNvSpPr>
            <a:spLocks noGrp="1"/>
          </p:cNvSpPr>
          <p:nvPr>
            <p:ph type="title"/>
          </p:nvPr>
        </p:nvSpPr>
        <p:spPr/>
        <p:txBody>
          <a:bodyPr/>
          <a:lstStyle/>
          <a:p>
            <a:r>
              <a:rPr lang="en-US" sz="2400" dirty="0"/>
              <a:t>Oracle Database Administration </a:t>
            </a:r>
            <a:r>
              <a:rPr lang="en-US" sz="2400" dirty="0" smtClean="0"/>
              <a:t>and </a:t>
            </a:r>
            <a:r>
              <a:rPr lang="en-US" sz="2400" dirty="0"/>
              <a:t>Development </a:t>
            </a:r>
            <a:r>
              <a:rPr lang="en-US" sz="2400" dirty="0" smtClean="0"/>
              <a:t>Tools</a:t>
            </a:r>
            <a:br>
              <a:rPr lang="en-US" sz="2400" dirty="0" smtClean="0"/>
            </a:br>
            <a:r>
              <a:rPr lang="en-US" sz="2800" dirty="0"/>
              <a:t>The Oracle Database XE </a:t>
            </a:r>
            <a:r>
              <a:rPr lang="en-US" sz="2800" dirty="0" smtClean="0"/>
              <a:t>11.2</a:t>
            </a:r>
            <a:br>
              <a:rPr lang="en-US" sz="2800" dirty="0" smtClean="0"/>
            </a:br>
            <a:r>
              <a:rPr lang="en-US" sz="2800" dirty="0" smtClean="0"/>
              <a:t>Database </a:t>
            </a:r>
            <a:r>
              <a:rPr lang="en-US" sz="2800" dirty="0"/>
              <a:t>Administration </a:t>
            </a:r>
            <a:r>
              <a:rPr lang="en-US" sz="2800" dirty="0" smtClean="0"/>
              <a:t>Utility V</a:t>
            </a:r>
            <a:endParaRPr lang="en-US" sz="2800"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10B-</a:t>
            </a:r>
            <a:fld id="{3D17DD6B-B25E-41D0-84E2-CC9BF5AD9F6D}" type="slidenum">
              <a:rPr lang="en-US" smtClean="0"/>
              <a:pPr/>
              <a:t>36</a:t>
            </a:fld>
            <a:endParaRPr lang="en-US" smtClean="0"/>
          </a:p>
          <a:p>
            <a:endParaRPr lang="en-US" dirty="0"/>
          </a:p>
        </p:txBody>
      </p:sp>
    </p:spTree>
    <p:extLst>
      <p:ext uri="{BB962C8B-B14F-4D97-AF65-F5344CB8AC3E}">
        <p14:creationId xmlns:p14="http://schemas.microsoft.com/office/powerpoint/2010/main" val="39933352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57201" y="1504433"/>
            <a:ext cx="8229600" cy="4333861"/>
          </a:xfrm>
          <a:prstGeom prst="rect">
            <a:avLst/>
          </a:prstGeom>
        </p:spPr>
      </p:pic>
      <p:sp>
        <p:nvSpPr>
          <p:cNvPr id="2" name="Title 1"/>
          <p:cNvSpPr>
            <a:spLocks noGrp="1"/>
          </p:cNvSpPr>
          <p:nvPr>
            <p:ph type="title"/>
          </p:nvPr>
        </p:nvSpPr>
        <p:spPr/>
        <p:txBody>
          <a:bodyPr/>
          <a:lstStyle/>
          <a:p>
            <a:r>
              <a:rPr lang="en-US" sz="2400" dirty="0"/>
              <a:t>Oracle Database Administration </a:t>
            </a:r>
            <a:r>
              <a:rPr lang="en-US" sz="2400" dirty="0" smtClean="0"/>
              <a:t>and </a:t>
            </a:r>
            <a:r>
              <a:rPr lang="en-US" sz="2400" dirty="0"/>
              <a:t>Development </a:t>
            </a:r>
            <a:r>
              <a:rPr lang="en-US" sz="2400" dirty="0" smtClean="0"/>
              <a:t>Tools</a:t>
            </a:r>
            <a:br>
              <a:rPr lang="en-US" sz="2400" dirty="0" smtClean="0"/>
            </a:br>
            <a:r>
              <a:rPr lang="en-US" sz="2800" dirty="0"/>
              <a:t>The Oracle Database XE </a:t>
            </a:r>
            <a:r>
              <a:rPr lang="en-US" sz="2800" dirty="0" smtClean="0"/>
              <a:t>11.2</a:t>
            </a:r>
            <a:br>
              <a:rPr lang="en-US" sz="2800" dirty="0" smtClean="0"/>
            </a:br>
            <a:r>
              <a:rPr lang="en-US" sz="2800" dirty="0" smtClean="0"/>
              <a:t>Database </a:t>
            </a:r>
            <a:r>
              <a:rPr lang="en-US" sz="2800" dirty="0"/>
              <a:t>Administration </a:t>
            </a:r>
            <a:r>
              <a:rPr lang="en-US" sz="2800" dirty="0" smtClean="0"/>
              <a:t>Utility VI</a:t>
            </a:r>
            <a:endParaRPr lang="en-US" sz="2800" dirty="0"/>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10B-</a:t>
            </a:r>
            <a:fld id="{3D17DD6B-B25E-41D0-84E2-CC9BF5AD9F6D}" type="slidenum">
              <a:rPr lang="en-US" smtClean="0"/>
              <a:pPr/>
              <a:t>37</a:t>
            </a:fld>
            <a:endParaRPr lang="en-US" smtClean="0"/>
          </a:p>
          <a:p>
            <a:endParaRPr lang="en-US" dirty="0"/>
          </a:p>
        </p:txBody>
      </p:sp>
    </p:spTree>
    <p:extLst>
      <p:ext uri="{BB962C8B-B14F-4D97-AF65-F5344CB8AC3E}">
        <p14:creationId xmlns:p14="http://schemas.microsoft.com/office/powerpoint/2010/main" val="7981093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57200" y="1504433"/>
            <a:ext cx="8229600" cy="4339782"/>
          </a:xfrm>
          <a:prstGeom prst="rect">
            <a:avLst/>
          </a:prstGeom>
        </p:spPr>
      </p:pic>
      <p:sp>
        <p:nvSpPr>
          <p:cNvPr id="2" name="Title 1"/>
          <p:cNvSpPr>
            <a:spLocks noGrp="1"/>
          </p:cNvSpPr>
          <p:nvPr>
            <p:ph type="title"/>
          </p:nvPr>
        </p:nvSpPr>
        <p:spPr/>
        <p:txBody>
          <a:bodyPr/>
          <a:lstStyle/>
          <a:p>
            <a:r>
              <a:rPr lang="en-US" sz="2400" dirty="0"/>
              <a:t>Oracle Database Administration </a:t>
            </a:r>
            <a:r>
              <a:rPr lang="en-US" sz="2400" dirty="0" smtClean="0"/>
              <a:t>and </a:t>
            </a:r>
            <a:r>
              <a:rPr lang="en-US" sz="2400" dirty="0"/>
              <a:t>Development </a:t>
            </a:r>
            <a:r>
              <a:rPr lang="en-US" sz="2400" dirty="0" smtClean="0"/>
              <a:t>Tools</a:t>
            </a:r>
            <a:br>
              <a:rPr lang="en-US" sz="2400" dirty="0" smtClean="0"/>
            </a:br>
            <a:r>
              <a:rPr lang="en-US" sz="2800" dirty="0"/>
              <a:t>The Oracle Database XE </a:t>
            </a:r>
            <a:r>
              <a:rPr lang="en-US" sz="2800" dirty="0" smtClean="0"/>
              <a:t>11.2</a:t>
            </a:r>
            <a:br>
              <a:rPr lang="en-US" sz="2800" dirty="0" smtClean="0"/>
            </a:br>
            <a:r>
              <a:rPr lang="en-US" sz="2800" dirty="0" smtClean="0"/>
              <a:t>Database </a:t>
            </a:r>
            <a:r>
              <a:rPr lang="en-US" sz="2800" dirty="0"/>
              <a:t>Administration </a:t>
            </a:r>
            <a:r>
              <a:rPr lang="en-US" sz="2800" dirty="0" smtClean="0"/>
              <a:t>Utility VII</a:t>
            </a:r>
            <a:endParaRPr lang="en-US" sz="2800"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10B-</a:t>
            </a:r>
            <a:fld id="{3D17DD6B-B25E-41D0-84E2-CC9BF5AD9F6D}" type="slidenum">
              <a:rPr lang="en-US" smtClean="0"/>
              <a:pPr/>
              <a:t>38</a:t>
            </a:fld>
            <a:endParaRPr lang="en-US" smtClean="0"/>
          </a:p>
          <a:p>
            <a:endParaRPr lang="en-US" dirty="0"/>
          </a:p>
        </p:txBody>
      </p:sp>
    </p:spTree>
    <p:extLst>
      <p:ext uri="{BB962C8B-B14F-4D97-AF65-F5344CB8AC3E}">
        <p14:creationId xmlns:p14="http://schemas.microsoft.com/office/powerpoint/2010/main" val="16889067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dirty="0" err="1" smtClean="0"/>
              <a:t>Tablespaces</a:t>
            </a:r>
            <a:r>
              <a:rPr lang="en-US" dirty="0" smtClean="0"/>
              <a:t> I</a:t>
            </a:r>
          </a:p>
        </p:txBody>
      </p:sp>
      <p:pic>
        <p:nvPicPr>
          <p:cNvPr id="3" name="Picture 2"/>
          <p:cNvPicPr>
            <a:picLocks noChangeAspect="1"/>
          </p:cNvPicPr>
          <p:nvPr/>
        </p:nvPicPr>
        <p:blipFill>
          <a:blip r:embed="rId3"/>
          <a:stretch>
            <a:fillRect/>
          </a:stretch>
        </p:blipFill>
        <p:spPr>
          <a:xfrm>
            <a:off x="457201" y="1595745"/>
            <a:ext cx="8229600" cy="3486396"/>
          </a:xfrm>
          <a:prstGeom prst="rect">
            <a:avLst/>
          </a:prstGeom>
        </p:spPr>
      </p:pic>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r>
              <a:rPr lang="en-US" smtClean="0"/>
              <a:t>10B-</a:t>
            </a:r>
            <a:fld id="{3D17DD6B-B25E-41D0-84E2-CC9BF5AD9F6D}" type="slidenum">
              <a:rPr lang="en-US" smtClean="0"/>
              <a:pPr/>
              <a:t>39</a:t>
            </a:fld>
            <a:endParaRPr lang="en-US" smtClean="0"/>
          </a:p>
          <a:p>
            <a:endParaRPr lang="en-US" dirty="0"/>
          </a:p>
        </p:txBody>
      </p:sp>
    </p:spTree>
    <p:extLst>
      <p:ext uri="{BB962C8B-B14F-4D97-AF65-F5344CB8AC3E}">
        <p14:creationId xmlns:p14="http://schemas.microsoft.com/office/powerpoint/2010/main" val="34767674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smtClean="0"/>
              <a:t>Chapter Objectives</a:t>
            </a:r>
          </a:p>
        </p:txBody>
      </p:sp>
      <p:sp>
        <p:nvSpPr>
          <p:cNvPr id="16387" name="Rectangle 3"/>
          <p:cNvSpPr>
            <a:spLocks noGrp="1" noChangeArrowheads="1"/>
          </p:cNvSpPr>
          <p:nvPr>
            <p:ph idx="1"/>
          </p:nvPr>
        </p:nvSpPr>
        <p:spPr/>
        <p:txBody>
          <a:bodyPr/>
          <a:lstStyle/>
          <a:p>
            <a:pPr eaLnBrk="1" hangingPunct="1"/>
            <a:r>
              <a:rPr lang="en-US" sz="2400" dirty="0" smtClean="0"/>
              <a:t>To understand the purpose and role of triggers and learn how to create simple triggers</a:t>
            </a:r>
          </a:p>
          <a:p>
            <a:pPr eaLnBrk="1" hangingPunct="1"/>
            <a:r>
              <a:rPr lang="en-US" sz="2400" dirty="0" smtClean="0"/>
              <a:t>To understand how Oracle Database implements indexes, concurrency control, and cursors</a:t>
            </a:r>
          </a:p>
          <a:p>
            <a:pPr eaLnBrk="1" hangingPunct="1"/>
            <a:r>
              <a:rPr lang="en-US" sz="2400" dirty="0" smtClean="0"/>
              <a:t>To understand the fundamental features of Oracle Database backup and recovery facilities</a:t>
            </a:r>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10B-</a:t>
            </a:r>
            <a:fld id="{3D17DD6B-B25E-41D0-84E2-CC9BF5AD9F6D}" type="slidenum">
              <a:rPr lang="en-US" smtClean="0"/>
              <a:pPr/>
              <a:t>4</a:t>
            </a:fld>
            <a:endParaRPr lang="en-US" smtClean="0"/>
          </a:p>
          <a:p>
            <a:endParaRPr lang="en-US" dirty="0"/>
          </a:p>
        </p:txBody>
      </p:sp>
    </p:spTree>
    <p:extLst>
      <p:ext uri="{BB962C8B-B14F-4D97-AF65-F5344CB8AC3E}">
        <p14:creationId xmlns:p14="http://schemas.microsoft.com/office/powerpoint/2010/main" val="3616287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dirty="0" err="1"/>
              <a:t>Tablespaces</a:t>
            </a:r>
            <a:r>
              <a:rPr lang="en-US" dirty="0"/>
              <a:t> </a:t>
            </a:r>
            <a:r>
              <a:rPr lang="en-US" dirty="0" smtClean="0"/>
              <a:t>II</a:t>
            </a:r>
            <a:endParaRPr lang="en-US" dirty="0"/>
          </a:p>
        </p:txBody>
      </p:sp>
      <p:sp>
        <p:nvSpPr>
          <p:cNvPr id="3" name="Content Placeholder 2"/>
          <p:cNvSpPr>
            <a:spLocks noGrp="1"/>
          </p:cNvSpPr>
          <p:nvPr>
            <p:ph idx="1"/>
          </p:nvPr>
        </p:nvSpPr>
        <p:spPr>
          <a:xfrm>
            <a:off x="457200" y="1295400"/>
            <a:ext cx="8229600" cy="4525963"/>
          </a:xfrm>
        </p:spPr>
        <p:txBody>
          <a:bodyPr/>
          <a:lstStyle/>
          <a:p>
            <a:r>
              <a:rPr lang="en-US" sz="2800" dirty="0"/>
              <a:t>The </a:t>
            </a:r>
            <a:r>
              <a:rPr lang="en-US" sz="2800" b="1" dirty="0">
                <a:solidFill>
                  <a:srgbClr val="0099CC"/>
                </a:solidFill>
              </a:rPr>
              <a:t>USERS </a:t>
            </a:r>
            <a:r>
              <a:rPr lang="en-US" sz="2800" b="1" dirty="0" err="1">
                <a:solidFill>
                  <a:srgbClr val="0099CC"/>
                </a:solidFill>
              </a:rPr>
              <a:t>tablespace</a:t>
            </a:r>
            <a:r>
              <a:rPr lang="en-US" sz="2800" b="1" dirty="0">
                <a:solidFill>
                  <a:srgbClr val="0099CC"/>
                </a:solidFill>
              </a:rPr>
              <a:t> </a:t>
            </a:r>
            <a:r>
              <a:rPr lang="en-US" sz="2800" dirty="0"/>
              <a:t>is the default space for the </a:t>
            </a:r>
            <a:r>
              <a:rPr lang="en-US" sz="2800" dirty="0" err="1"/>
              <a:t>nonsystem</a:t>
            </a:r>
            <a:r>
              <a:rPr lang="en-US" sz="2800" dirty="0"/>
              <a:t> objects created by </a:t>
            </a:r>
            <a:r>
              <a:rPr lang="en-US" sz="2800" dirty="0" smtClean="0"/>
              <a:t>Oracle Database </a:t>
            </a:r>
            <a:r>
              <a:rPr lang="en-US" sz="2800" dirty="0"/>
              <a:t>users.</a:t>
            </a:r>
          </a:p>
          <a:p>
            <a:pPr lvl="1"/>
            <a:r>
              <a:rPr lang="en-US" sz="2400" dirty="0" smtClean="0"/>
              <a:t>For </a:t>
            </a:r>
            <a:r>
              <a:rPr lang="en-US" sz="2400" i="1" dirty="0"/>
              <a:t>Oracle Database 12c</a:t>
            </a:r>
            <a:r>
              <a:rPr lang="en-US" sz="2400" dirty="0"/>
              <a:t>, we could keep the CAPE_CODD objects in the </a:t>
            </a:r>
            <a:r>
              <a:rPr lang="en-US" sz="2400" dirty="0" smtClean="0"/>
              <a:t>USERS </a:t>
            </a:r>
            <a:r>
              <a:rPr lang="en-US" sz="2400" dirty="0" err="1" smtClean="0"/>
              <a:t>tablespace</a:t>
            </a:r>
            <a:r>
              <a:rPr lang="en-US" sz="2400" dirty="0"/>
              <a:t>, but a better practice is to create a separate </a:t>
            </a:r>
            <a:r>
              <a:rPr lang="en-US" sz="2400" dirty="0" err="1"/>
              <a:t>tablespace</a:t>
            </a:r>
            <a:r>
              <a:rPr lang="en-US" sz="2400" dirty="0"/>
              <a:t> for each </a:t>
            </a:r>
            <a:r>
              <a:rPr lang="en-US" sz="2400" dirty="0" smtClean="0"/>
              <a:t>database application.</a:t>
            </a:r>
          </a:p>
          <a:p>
            <a:pPr lvl="2"/>
            <a:r>
              <a:rPr lang="en-US" sz="2000" dirty="0" smtClean="0"/>
              <a:t>This must be done in the PDB holding the database.</a:t>
            </a:r>
            <a:endParaRPr lang="en-US" sz="2000" dirty="0"/>
          </a:p>
          <a:p>
            <a:pPr lvl="1"/>
            <a:r>
              <a:rPr lang="en-US" sz="2400" dirty="0" smtClean="0"/>
              <a:t>For </a:t>
            </a:r>
            <a:r>
              <a:rPr lang="en-US" sz="2400" i="1" dirty="0"/>
              <a:t>Oracle Database XE</a:t>
            </a:r>
            <a:r>
              <a:rPr lang="en-US" sz="2400" dirty="0"/>
              <a:t>, we do not need to create any </a:t>
            </a:r>
            <a:r>
              <a:rPr lang="en-US" sz="2400" dirty="0" err="1"/>
              <a:t>tablespaces</a:t>
            </a:r>
            <a:r>
              <a:rPr lang="en-US" sz="2400" dirty="0"/>
              <a:t>, and we do not </a:t>
            </a:r>
            <a:r>
              <a:rPr lang="en-US" sz="2400" dirty="0" smtClean="0"/>
              <a:t>need to </a:t>
            </a:r>
            <a:r>
              <a:rPr lang="en-US" sz="2400" dirty="0"/>
              <a:t>assign </a:t>
            </a:r>
            <a:r>
              <a:rPr lang="en-US" sz="2400" dirty="0" err="1"/>
              <a:t>tablespaces</a:t>
            </a:r>
            <a:r>
              <a:rPr lang="en-US" sz="2400" dirty="0"/>
              <a:t> to users. That is all done automatically.</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10B-</a:t>
            </a:r>
            <a:fld id="{3D17DD6B-B25E-41D0-84E2-CC9BF5AD9F6D}" type="slidenum">
              <a:rPr lang="en-US" smtClean="0"/>
              <a:pPr/>
              <a:t>40</a:t>
            </a:fld>
            <a:endParaRPr lang="en-US" smtClean="0"/>
          </a:p>
          <a:p>
            <a:endParaRPr lang="en-US" dirty="0"/>
          </a:p>
        </p:txBody>
      </p:sp>
    </p:spTree>
    <p:extLst>
      <p:ext uri="{BB962C8B-B14F-4D97-AF65-F5344CB8AC3E}">
        <p14:creationId xmlns:p14="http://schemas.microsoft.com/office/powerpoint/2010/main" val="750667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057400" y="3745341"/>
            <a:ext cx="5029200" cy="2350659"/>
          </a:xfrm>
          <a:prstGeom prst="rect">
            <a:avLst/>
          </a:prstGeom>
        </p:spPr>
      </p:pic>
      <p:sp>
        <p:nvSpPr>
          <p:cNvPr id="33794" name="Rectangle 2"/>
          <p:cNvSpPr>
            <a:spLocks noGrp="1" noChangeArrowheads="1"/>
          </p:cNvSpPr>
          <p:nvPr>
            <p:ph type="title"/>
          </p:nvPr>
        </p:nvSpPr>
        <p:spPr>
          <a:xfrm>
            <a:off x="457200" y="274638"/>
            <a:ext cx="8229600" cy="792162"/>
          </a:xfrm>
        </p:spPr>
        <p:txBody>
          <a:bodyPr/>
          <a:lstStyle/>
          <a:p>
            <a:pPr eaLnBrk="1" hangingPunct="1"/>
            <a:r>
              <a:rPr lang="en-US" dirty="0" smtClean="0"/>
              <a:t>Oracle Security</a:t>
            </a:r>
          </a:p>
        </p:txBody>
      </p:sp>
      <p:sp>
        <p:nvSpPr>
          <p:cNvPr id="33795" name="Rectangle 3"/>
          <p:cNvSpPr>
            <a:spLocks noGrp="1" noChangeArrowheads="1"/>
          </p:cNvSpPr>
          <p:nvPr>
            <p:ph type="body" sz="half" idx="1"/>
          </p:nvPr>
        </p:nvSpPr>
        <p:spPr>
          <a:xfrm>
            <a:off x="457200" y="1231265"/>
            <a:ext cx="8153400" cy="2209800"/>
          </a:xfrm>
        </p:spPr>
        <p:txBody>
          <a:bodyPr/>
          <a:lstStyle/>
          <a:p>
            <a:pPr eaLnBrk="1" hangingPunct="1"/>
            <a:r>
              <a:rPr lang="en-US" sz="2000" smtClean="0"/>
              <a:t>Oracle security components:</a:t>
            </a:r>
          </a:p>
          <a:p>
            <a:pPr lvl="1" eaLnBrk="1" hangingPunct="1"/>
            <a:r>
              <a:rPr lang="en-US" sz="1800" smtClean="0"/>
              <a:t>A </a:t>
            </a:r>
            <a:r>
              <a:rPr lang="en-US" sz="1800" b="1" smtClean="0">
                <a:solidFill>
                  <a:srgbClr val="0099CC"/>
                </a:solidFill>
              </a:rPr>
              <a:t>USER</a:t>
            </a:r>
            <a:r>
              <a:rPr lang="en-US" sz="1800" b="1" smtClean="0">
                <a:solidFill>
                  <a:srgbClr val="0066FF"/>
                </a:solidFill>
              </a:rPr>
              <a:t> </a:t>
            </a:r>
            <a:r>
              <a:rPr lang="en-US" sz="1800" smtClean="0"/>
              <a:t>is a user account.</a:t>
            </a:r>
          </a:p>
          <a:p>
            <a:pPr lvl="1" eaLnBrk="1" hangingPunct="1"/>
            <a:r>
              <a:rPr lang="en-US" sz="1800" smtClean="0"/>
              <a:t>A </a:t>
            </a:r>
            <a:r>
              <a:rPr lang="en-US" sz="1800" b="1" smtClean="0">
                <a:solidFill>
                  <a:srgbClr val="0099CC"/>
                </a:solidFill>
              </a:rPr>
              <a:t>PROFILE</a:t>
            </a:r>
            <a:r>
              <a:rPr lang="en-US" sz="1800" smtClean="0"/>
              <a:t> is a set of system resource maximums that are assigned to an account.</a:t>
            </a:r>
          </a:p>
          <a:p>
            <a:pPr lvl="1" eaLnBrk="1" hangingPunct="1"/>
            <a:r>
              <a:rPr lang="en-US" sz="1800" smtClean="0"/>
              <a:t>A </a:t>
            </a:r>
            <a:r>
              <a:rPr lang="en-US" sz="1800" b="1" smtClean="0">
                <a:solidFill>
                  <a:srgbClr val="0099CC"/>
                </a:solidFill>
              </a:rPr>
              <a:t>SYSTEM PRIVILEGE</a:t>
            </a:r>
            <a:r>
              <a:rPr lang="en-US" sz="1800" smtClean="0">
                <a:solidFill>
                  <a:srgbClr val="0099CC"/>
                </a:solidFill>
              </a:rPr>
              <a:t> </a:t>
            </a:r>
            <a:r>
              <a:rPr lang="en-US" sz="1800" smtClean="0"/>
              <a:t>is the right to perform a task.</a:t>
            </a:r>
          </a:p>
          <a:p>
            <a:pPr lvl="1" eaLnBrk="1" hangingPunct="1"/>
            <a:r>
              <a:rPr lang="en-US" sz="1800" smtClean="0"/>
              <a:t>An </a:t>
            </a:r>
            <a:r>
              <a:rPr lang="en-US" sz="1800" b="1" smtClean="0">
                <a:solidFill>
                  <a:srgbClr val="0099CC"/>
                </a:solidFill>
              </a:rPr>
              <a:t>OBJECT PRIVILEGE</a:t>
            </a:r>
            <a:r>
              <a:rPr lang="en-US" sz="1800" smtClean="0">
                <a:solidFill>
                  <a:srgbClr val="0099CC"/>
                </a:solidFill>
              </a:rPr>
              <a:t> </a:t>
            </a:r>
            <a:r>
              <a:rPr lang="en-US" sz="1800" smtClean="0"/>
              <a:t>is the right to work with that object.</a:t>
            </a:r>
          </a:p>
          <a:p>
            <a:pPr lvl="1" eaLnBrk="1" hangingPunct="1"/>
            <a:r>
              <a:rPr lang="en-US" sz="1800" smtClean="0"/>
              <a:t>A </a:t>
            </a:r>
            <a:r>
              <a:rPr lang="en-US" sz="1800" b="1" smtClean="0">
                <a:solidFill>
                  <a:srgbClr val="0099CC"/>
                </a:solidFill>
              </a:rPr>
              <a:t>ROLE</a:t>
            </a:r>
            <a:r>
              <a:rPr lang="en-US" sz="1800" smtClean="0"/>
              <a:t> consists of groups of PRIVILEGEs and other ROLEs.</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r>
              <a:rPr lang="en-US" smtClean="0"/>
              <a:t>10B-</a:t>
            </a:r>
            <a:fld id="{0E234AE6-2CA2-4DF5-BA56-95CDCF89ADE0}" type="slidenum">
              <a:rPr lang="en-US" smtClean="0"/>
              <a:pPr/>
              <a:t>41</a:t>
            </a:fld>
            <a:endParaRPr lang="en-US" smtClean="0"/>
          </a:p>
          <a:p>
            <a:endParaRPr lang="en-US" dirty="0"/>
          </a:p>
        </p:txBody>
      </p:sp>
    </p:spTree>
    <p:extLst>
      <p:ext uri="{BB962C8B-B14F-4D97-AF65-F5344CB8AC3E}">
        <p14:creationId xmlns:p14="http://schemas.microsoft.com/office/powerpoint/2010/main" val="10961922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smtClean="0"/>
              <a:t>USER System Privileges</a:t>
            </a:r>
          </a:p>
        </p:txBody>
      </p:sp>
      <p:sp>
        <p:nvSpPr>
          <p:cNvPr id="34819" name="Rectangle 3"/>
          <p:cNvSpPr>
            <a:spLocks noGrp="1" noChangeArrowheads="1"/>
          </p:cNvSpPr>
          <p:nvPr>
            <p:ph idx="1"/>
          </p:nvPr>
        </p:nvSpPr>
        <p:spPr/>
        <p:txBody>
          <a:bodyPr/>
          <a:lstStyle/>
          <a:p>
            <a:pPr eaLnBrk="1" hangingPunct="1">
              <a:lnSpc>
                <a:spcPct val="90000"/>
              </a:lnSpc>
            </a:pPr>
            <a:r>
              <a:rPr lang="en-US" sz="2400" smtClean="0"/>
              <a:t>Each USER can be allocated many SYSTEM PRIVILEGEs, OBJECT PRIVILEGEs and ROLEs.</a:t>
            </a:r>
          </a:p>
          <a:p>
            <a:pPr eaLnBrk="1" hangingPunct="1">
              <a:lnSpc>
                <a:spcPct val="90000"/>
              </a:lnSpc>
            </a:pPr>
            <a:r>
              <a:rPr lang="en-US" sz="2400" smtClean="0"/>
              <a:t>A USER account has all the PRIVILEGEs:</a:t>
            </a:r>
          </a:p>
          <a:p>
            <a:pPr lvl="1" eaLnBrk="1" hangingPunct="1">
              <a:lnSpc>
                <a:spcPct val="90000"/>
              </a:lnSpc>
            </a:pPr>
            <a:r>
              <a:rPr lang="en-US" sz="2000" smtClean="0"/>
              <a:t>That have been assigned directly</a:t>
            </a:r>
          </a:p>
          <a:p>
            <a:pPr lvl="1" eaLnBrk="1" hangingPunct="1">
              <a:lnSpc>
                <a:spcPct val="90000"/>
              </a:lnSpc>
            </a:pPr>
            <a:r>
              <a:rPr lang="en-US" sz="2000" smtClean="0"/>
              <a:t>Of all of its ROLEs </a:t>
            </a:r>
          </a:p>
          <a:p>
            <a:pPr lvl="1" eaLnBrk="1" hangingPunct="1">
              <a:lnSpc>
                <a:spcPct val="90000"/>
              </a:lnSpc>
            </a:pPr>
            <a:r>
              <a:rPr lang="en-US" sz="2000" smtClean="0"/>
              <a:t>Of all of its ROLEs that are inherited through ROLE connections</a:t>
            </a:r>
          </a:p>
          <a:p>
            <a:pPr eaLnBrk="1" hangingPunct="1">
              <a:lnSpc>
                <a:spcPct val="90000"/>
              </a:lnSpc>
            </a:pPr>
            <a:r>
              <a:rPr lang="en-US" sz="2400" smtClean="0"/>
              <a:t>A ROLE can have many SYSTEM PRIVILEGEs and OBJECT PRIVILEGEs, and it may also have a relationship to other ROLEs.</a:t>
            </a:r>
          </a:p>
          <a:p>
            <a:pPr eaLnBrk="1" hangingPunct="1">
              <a:lnSpc>
                <a:spcPct val="90000"/>
              </a:lnSpc>
            </a:pPr>
            <a:r>
              <a:rPr lang="en-US" sz="2400" smtClean="0"/>
              <a:t>ROLEs simplify the administration of the database:</a:t>
            </a:r>
          </a:p>
          <a:p>
            <a:pPr lvl="1" eaLnBrk="1" hangingPunct="1">
              <a:lnSpc>
                <a:spcPct val="90000"/>
              </a:lnSpc>
            </a:pPr>
            <a:r>
              <a:rPr lang="en-US" sz="2000" smtClean="0"/>
              <a:t>A set of privileges can be assigned to or removed from a ROLE just once.</a:t>
            </a:r>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10B-</a:t>
            </a:r>
            <a:fld id="{3D17DD6B-B25E-41D0-84E2-CC9BF5AD9F6D}" type="slidenum">
              <a:rPr lang="en-US" smtClean="0"/>
              <a:pPr/>
              <a:t>42</a:t>
            </a:fld>
            <a:endParaRPr lang="en-US" smtClean="0"/>
          </a:p>
          <a:p>
            <a:endParaRPr lang="en-US" dirty="0"/>
          </a:p>
        </p:txBody>
      </p:sp>
    </p:spTree>
    <p:extLst>
      <p:ext uri="{BB962C8B-B14F-4D97-AF65-F5344CB8AC3E}">
        <p14:creationId xmlns:p14="http://schemas.microsoft.com/office/powerpoint/2010/main" val="14077902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Users, Roles, and Privileges I</a:t>
            </a:r>
          </a:p>
        </p:txBody>
      </p:sp>
      <p:sp>
        <p:nvSpPr>
          <p:cNvPr id="3" name="Content Placeholder 2"/>
          <p:cNvSpPr>
            <a:spLocks noGrp="1"/>
          </p:cNvSpPr>
          <p:nvPr>
            <p:ph idx="1"/>
          </p:nvPr>
        </p:nvSpPr>
        <p:spPr/>
        <p:txBody>
          <a:bodyPr/>
          <a:lstStyle/>
          <a:p>
            <a:r>
              <a:rPr lang="en-US" dirty="0"/>
              <a:t>To create a new user account:</a:t>
            </a:r>
          </a:p>
          <a:p>
            <a:pPr lvl="1"/>
            <a:r>
              <a:rPr lang="en-US" dirty="0" smtClean="0"/>
              <a:t>For </a:t>
            </a:r>
            <a:r>
              <a:rPr lang="en-US" i="1" dirty="0"/>
              <a:t>Oracle Database 12c</a:t>
            </a:r>
            <a:r>
              <a:rPr lang="en-US" dirty="0"/>
              <a:t>, the Enterprise Manager is used to create a new user account.</a:t>
            </a:r>
          </a:p>
          <a:p>
            <a:pPr lvl="1"/>
            <a:r>
              <a:rPr lang="en-US" dirty="0" smtClean="0"/>
              <a:t>For </a:t>
            </a:r>
            <a:r>
              <a:rPr lang="en-US" i="1" dirty="0"/>
              <a:t>Oracle Database Express Edition 11g Release 2</a:t>
            </a:r>
            <a:r>
              <a:rPr lang="en-US" dirty="0"/>
              <a:t>, the new user account is </a:t>
            </a:r>
            <a:r>
              <a:rPr lang="en-US" dirty="0" smtClean="0"/>
              <a:t>created when </a:t>
            </a:r>
            <a:r>
              <a:rPr lang="en-US" dirty="0"/>
              <a:t>we create a new Oracle Application Express workspace as discussed above</a:t>
            </a:r>
            <a:r>
              <a:rPr lang="en-US" dirty="0" smtClean="0"/>
              <a:t>.</a:t>
            </a:r>
          </a:p>
          <a:p>
            <a:pPr lvl="2"/>
            <a:r>
              <a:rPr lang="en-US" dirty="0" smtClean="0"/>
              <a:t>We have already created the CAPE_CODD_USER user account in Oracle Application Express.</a:t>
            </a: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10B-</a:t>
            </a:r>
            <a:fld id="{3D17DD6B-B25E-41D0-84E2-CC9BF5AD9F6D}" type="slidenum">
              <a:rPr lang="en-US" smtClean="0"/>
              <a:pPr/>
              <a:t>43</a:t>
            </a:fld>
            <a:endParaRPr lang="en-US" smtClean="0"/>
          </a:p>
          <a:p>
            <a:endParaRPr lang="en-US" dirty="0"/>
          </a:p>
        </p:txBody>
      </p:sp>
    </p:spTree>
    <p:extLst>
      <p:ext uri="{BB962C8B-B14F-4D97-AF65-F5344CB8AC3E}">
        <p14:creationId xmlns:p14="http://schemas.microsoft.com/office/powerpoint/2010/main" val="30605165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4"/>
          <p:cNvSpPr>
            <a:spLocks noGrp="1" noChangeArrowheads="1"/>
          </p:cNvSpPr>
          <p:nvPr>
            <p:ph type="title"/>
          </p:nvPr>
        </p:nvSpPr>
        <p:spPr>
          <a:xfrm>
            <a:off x="457200" y="274638"/>
            <a:ext cx="8229600" cy="944562"/>
          </a:xfrm>
        </p:spPr>
        <p:txBody>
          <a:bodyPr/>
          <a:lstStyle/>
          <a:p>
            <a:pPr eaLnBrk="1" hangingPunct="1"/>
            <a:r>
              <a:rPr lang="en-US" sz="4000" dirty="0" smtClean="0"/>
              <a:t>Users, Roles, and Privileges II</a:t>
            </a:r>
            <a:endParaRPr lang="en-US" sz="3200" dirty="0" smtClean="0"/>
          </a:p>
        </p:txBody>
      </p:sp>
      <p:pic>
        <p:nvPicPr>
          <p:cNvPr id="3" name="Picture 2"/>
          <p:cNvPicPr>
            <a:picLocks noChangeAspect="1"/>
          </p:cNvPicPr>
          <p:nvPr/>
        </p:nvPicPr>
        <p:blipFill>
          <a:blip r:embed="rId3"/>
          <a:stretch>
            <a:fillRect/>
          </a:stretch>
        </p:blipFill>
        <p:spPr>
          <a:xfrm>
            <a:off x="457201" y="1290682"/>
            <a:ext cx="8229600" cy="4037833"/>
          </a:xfrm>
          <a:prstGeom prst="rect">
            <a:avLst/>
          </a:prstGeom>
        </p:spPr>
      </p:pic>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r>
              <a:rPr lang="en-US" smtClean="0"/>
              <a:t>10B-</a:t>
            </a:r>
            <a:fld id="{3D17DD6B-B25E-41D0-84E2-CC9BF5AD9F6D}" type="slidenum">
              <a:rPr lang="en-US" smtClean="0"/>
              <a:pPr/>
              <a:t>44</a:t>
            </a:fld>
            <a:endParaRPr lang="en-US" smtClean="0"/>
          </a:p>
          <a:p>
            <a:endParaRPr lang="en-US" dirty="0"/>
          </a:p>
        </p:txBody>
      </p:sp>
    </p:spTree>
    <p:extLst>
      <p:ext uri="{BB962C8B-B14F-4D97-AF65-F5344CB8AC3E}">
        <p14:creationId xmlns:p14="http://schemas.microsoft.com/office/powerpoint/2010/main" val="301251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Users\DAVIDA~1\AppData\Local\Temp\SNAGHTMLdfca8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13527"/>
            <a:ext cx="8229600" cy="4380072"/>
          </a:xfrm>
          <a:prstGeom prst="rect">
            <a:avLst/>
          </a:prstGeom>
          <a:noFill/>
          <a:extLst>
            <a:ext uri="{909E8E84-426E-40DD-AFC4-6F175D3DCCD1}">
              <a14:hiddenFill xmlns:a14="http://schemas.microsoft.com/office/drawing/2010/main">
                <a:solidFill>
                  <a:srgbClr val="FFFFFF"/>
                </a:solidFill>
              </a14:hiddenFill>
            </a:ext>
          </a:extLst>
        </p:spPr>
      </p:pic>
      <p:sp>
        <p:nvSpPr>
          <p:cNvPr id="36867" name="Rectangle 4"/>
          <p:cNvSpPr>
            <a:spLocks noGrp="1" noChangeArrowheads="1"/>
          </p:cNvSpPr>
          <p:nvPr>
            <p:ph type="title"/>
          </p:nvPr>
        </p:nvSpPr>
        <p:spPr/>
        <p:txBody>
          <a:bodyPr/>
          <a:lstStyle/>
          <a:p>
            <a:pPr eaLnBrk="1" hangingPunct="1"/>
            <a:r>
              <a:rPr lang="en-US" sz="4000" dirty="0" smtClean="0"/>
              <a:t>Users, Roles, and Privileges III</a:t>
            </a:r>
            <a:endParaRPr lang="en-US" sz="3200" dirty="0" smtClean="0"/>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10B-</a:t>
            </a:r>
            <a:fld id="{3D17DD6B-B25E-41D0-84E2-CC9BF5AD9F6D}" type="slidenum">
              <a:rPr lang="en-US" smtClean="0"/>
              <a:pPr/>
              <a:t>45</a:t>
            </a:fld>
            <a:endParaRPr lang="en-US" smtClean="0"/>
          </a:p>
          <a:p>
            <a:endParaRPr lang="en-US" dirty="0"/>
          </a:p>
        </p:txBody>
      </p:sp>
    </p:spTree>
    <p:extLst>
      <p:ext uri="{BB962C8B-B14F-4D97-AF65-F5344CB8AC3E}">
        <p14:creationId xmlns:p14="http://schemas.microsoft.com/office/powerpoint/2010/main" val="27113431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4"/>
          <p:cNvSpPr>
            <a:spLocks noGrp="1" noChangeArrowheads="1"/>
          </p:cNvSpPr>
          <p:nvPr>
            <p:ph type="title"/>
          </p:nvPr>
        </p:nvSpPr>
        <p:spPr/>
        <p:txBody>
          <a:bodyPr/>
          <a:lstStyle/>
          <a:p>
            <a:pPr eaLnBrk="1" hangingPunct="1"/>
            <a:r>
              <a:rPr lang="en-US" sz="4000" dirty="0" smtClean="0"/>
              <a:t>Users, Roles, and Privileges IV</a:t>
            </a:r>
            <a:endParaRPr lang="en-US" sz="3200" dirty="0" smtClean="0"/>
          </a:p>
        </p:txBody>
      </p:sp>
      <p:pic>
        <p:nvPicPr>
          <p:cNvPr id="3" name="Picture 2"/>
          <p:cNvPicPr>
            <a:picLocks noChangeAspect="1"/>
          </p:cNvPicPr>
          <p:nvPr/>
        </p:nvPicPr>
        <p:blipFill>
          <a:blip r:embed="rId3"/>
          <a:stretch>
            <a:fillRect/>
          </a:stretch>
        </p:blipFill>
        <p:spPr>
          <a:xfrm>
            <a:off x="457200" y="1520125"/>
            <a:ext cx="8229600" cy="2599132"/>
          </a:xfrm>
          <a:prstGeom prst="rect">
            <a:avLst/>
          </a:prstGeom>
        </p:spPr>
      </p:pic>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r>
              <a:rPr lang="en-US" smtClean="0"/>
              <a:t>10B-</a:t>
            </a:r>
            <a:fld id="{3D17DD6B-B25E-41D0-84E2-CC9BF5AD9F6D}" type="slidenum">
              <a:rPr lang="en-US" smtClean="0"/>
              <a:pPr/>
              <a:t>46</a:t>
            </a:fld>
            <a:endParaRPr lang="en-US" smtClean="0"/>
          </a:p>
          <a:p>
            <a:endParaRPr lang="en-US" dirty="0"/>
          </a:p>
        </p:txBody>
      </p:sp>
    </p:spTree>
    <p:extLst>
      <p:ext uri="{BB962C8B-B14F-4D97-AF65-F5344CB8AC3E}">
        <p14:creationId xmlns:p14="http://schemas.microsoft.com/office/powerpoint/2010/main" val="11967014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520125"/>
            <a:ext cx="8248041" cy="3204275"/>
          </a:xfrm>
          <a:prstGeom prst="rect">
            <a:avLst/>
          </a:prstGeom>
        </p:spPr>
      </p:pic>
      <p:sp>
        <p:nvSpPr>
          <p:cNvPr id="37890" name="Rectangle 4"/>
          <p:cNvSpPr>
            <a:spLocks noGrp="1" noChangeArrowheads="1"/>
          </p:cNvSpPr>
          <p:nvPr>
            <p:ph type="title"/>
          </p:nvPr>
        </p:nvSpPr>
        <p:spPr/>
        <p:txBody>
          <a:bodyPr/>
          <a:lstStyle/>
          <a:p>
            <a:pPr eaLnBrk="1" hangingPunct="1"/>
            <a:r>
              <a:rPr lang="en-US" sz="4000" dirty="0" smtClean="0"/>
              <a:t>Users, Roles, and Privileges V</a:t>
            </a:r>
            <a:endParaRPr lang="en-US" sz="3200" dirty="0" smtClean="0"/>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r>
              <a:rPr lang="en-US" smtClean="0"/>
              <a:t>10B-</a:t>
            </a:r>
            <a:fld id="{3D17DD6B-B25E-41D0-84E2-CC9BF5AD9F6D}" type="slidenum">
              <a:rPr lang="en-US" smtClean="0"/>
              <a:pPr/>
              <a:t>47</a:t>
            </a:fld>
            <a:endParaRPr lang="en-US" smtClean="0"/>
          </a:p>
          <a:p>
            <a:endParaRPr lang="en-US" dirty="0"/>
          </a:p>
        </p:txBody>
      </p:sp>
    </p:spTree>
    <p:extLst>
      <p:ext uri="{BB962C8B-B14F-4D97-AF65-F5344CB8AC3E}">
        <p14:creationId xmlns:p14="http://schemas.microsoft.com/office/powerpoint/2010/main" val="3227511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dirty="0"/>
              <a:t>Users, Roles, and Privileges </a:t>
            </a:r>
            <a:r>
              <a:rPr lang="en-US" dirty="0" smtClean="0"/>
              <a:t>VI</a:t>
            </a:r>
            <a:endParaRPr lang="en-US" dirty="0"/>
          </a:p>
        </p:txBody>
      </p:sp>
      <p:sp>
        <p:nvSpPr>
          <p:cNvPr id="3" name="Content Placeholder 2"/>
          <p:cNvSpPr>
            <a:spLocks noGrp="1"/>
          </p:cNvSpPr>
          <p:nvPr>
            <p:ph idx="1"/>
          </p:nvPr>
        </p:nvSpPr>
        <p:spPr>
          <a:xfrm>
            <a:off x="457200" y="1143000"/>
            <a:ext cx="8229600" cy="4525963"/>
          </a:xfrm>
        </p:spPr>
        <p:txBody>
          <a:bodyPr/>
          <a:lstStyle/>
          <a:p>
            <a:r>
              <a:rPr lang="en-US" dirty="0"/>
              <a:t>To create a new </a:t>
            </a:r>
            <a:r>
              <a:rPr lang="en-US" dirty="0" smtClean="0"/>
              <a:t>common role:</a:t>
            </a:r>
            <a:endParaRPr lang="en-US" dirty="0"/>
          </a:p>
          <a:p>
            <a:pPr lvl="1"/>
            <a:r>
              <a:rPr lang="en-US" dirty="0" smtClean="0"/>
              <a:t>For </a:t>
            </a:r>
            <a:r>
              <a:rPr lang="en-US" i="1" dirty="0" smtClean="0"/>
              <a:t>Oracle Database 12c</a:t>
            </a:r>
            <a:r>
              <a:rPr lang="en-US" dirty="0" smtClean="0"/>
              <a:t>, the RESOURCE </a:t>
            </a:r>
            <a:r>
              <a:rPr lang="en-US" dirty="0"/>
              <a:t>Role does not include the </a:t>
            </a:r>
            <a:r>
              <a:rPr lang="en-US" dirty="0" smtClean="0"/>
              <a:t>CREATE VIEW </a:t>
            </a:r>
            <a:r>
              <a:rPr lang="en-US" dirty="0"/>
              <a:t>System </a:t>
            </a:r>
            <a:r>
              <a:rPr lang="en-US" dirty="0" smtClean="0"/>
              <a:t>privilege. </a:t>
            </a:r>
          </a:p>
          <a:p>
            <a:pPr lvl="1"/>
            <a:r>
              <a:rPr lang="en-US" dirty="0" smtClean="0"/>
              <a:t>When </a:t>
            </a:r>
            <a:r>
              <a:rPr lang="en-US" dirty="0"/>
              <a:t>creating CAPE_CODD_USER for </a:t>
            </a:r>
            <a:r>
              <a:rPr lang="en-US" i="1" dirty="0"/>
              <a:t>Oracle Database Express Edition 11g Release 2 </a:t>
            </a:r>
            <a:r>
              <a:rPr lang="en-US" dirty="0" smtClean="0"/>
              <a:t>in Oracle </a:t>
            </a:r>
            <a:r>
              <a:rPr lang="en-US" dirty="0"/>
              <a:t>Database XE 11.2, we did not worry about assigning roles—the main users created </a:t>
            </a:r>
            <a:r>
              <a:rPr lang="en-US" dirty="0" smtClean="0"/>
              <a:t>in Oracle </a:t>
            </a:r>
            <a:r>
              <a:rPr lang="en-US" dirty="0"/>
              <a:t>Application Express have sufficient database privileges that we do </a:t>
            </a:r>
            <a:r>
              <a:rPr lang="en-US" dirty="0" smtClean="0"/>
              <a:t>not </a:t>
            </a:r>
            <a:r>
              <a:rPr lang="en-US" dirty="0"/>
              <a:t>need to </a:t>
            </a:r>
            <a:r>
              <a:rPr lang="en-US" dirty="0" smtClean="0"/>
              <a:t>worry about </a:t>
            </a:r>
            <a:r>
              <a:rPr lang="en-US" dirty="0"/>
              <a:t>specific roles</a:t>
            </a:r>
            <a:r>
              <a:rPr lang="en-US" dirty="0" smtClean="0"/>
              <a:t>.</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10B-</a:t>
            </a:r>
            <a:fld id="{3D17DD6B-B25E-41D0-84E2-CC9BF5AD9F6D}" type="slidenum">
              <a:rPr lang="en-US" smtClean="0"/>
              <a:pPr/>
              <a:t>48</a:t>
            </a:fld>
            <a:endParaRPr lang="en-US" smtClean="0"/>
          </a:p>
          <a:p>
            <a:endParaRPr lang="en-US" dirty="0"/>
          </a:p>
        </p:txBody>
      </p:sp>
    </p:spTree>
    <p:extLst>
      <p:ext uri="{BB962C8B-B14F-4D97-AF65-F5344CB8AC3E}">
        <p14:creationId xmlns:p14="http://schemas.microsoft.com/office/powerpoint/2010/main" val="8103457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C:\Users\DAVIDA~1\AppData\Local\Temp\SNAGHTMLe812d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35431"/>
            <a:ext cx="8229600" cy="4037833"/>
          </a:xfrm>
          <a:prstGeom prst="rect">
            <a:avLst/>
          </a:prstGeom>
          <a:noFill/>
          <a:extLst>
            <a:ext uri="{909E8E84-426E-40DD-AFC4-6F175D3DCCD1}">
              <a14:hiddenFill xmlns:a14="http://schemas.microsoft.com/office/drawing/2010/main">
                <a:solidFill>
                  <a:srgbClr val="FFFFFF"/>
                </a:solidFill>
              </a14:hiddenFill>
            </a:ext>
          </a:extLst>
        </p:spPr>
      </p:pic>
      <p:sp>
        <p:nvSpPr>
          <p:cNvPr id="38914" name="Rectangle 4"/>
          <p:cNvSpPr>
            <a:spLocks noGrp="1" noChangeArrowheads="1"/>
          </p:cNvSpPr>
          <p:nvPr>
            <p:ph type="title"/>
          </p:nvPr>
        </p:nvSpPr>
        <p:spPr/>
        <p:txBody>
          <a:bodyPr/>
          <a:lstStyle/>
          <a:p>
            <a:pPr eaLnBrk="1" hangingPunct="1"/>
            <a:r>
              <a:rPr lang="en-US" sz="4000" dirty="0" smtClean="0"/>
              <a:t>Users, Roles, and Privileges VII</a:t>
            </a:r>
            <a:endParaRPr lang="en-US" sz="3200" dirty="0" smtClean="0"/>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10B-</a:t>
            </a:r>
            <a:fld id="{3D17DD6B-B25E-41D0-84E2-CC9BF5AD9F6D}" type="slidenum">
              <a:rPr lang="en-US" smtClean="0"/>
              <a:pPr/>
              <a:t>49</a:t>
            </a:fld>
            <a:endParaRPr lang="en-US" smtClean="0"/>
          </a:p>
          <a:p>
            <a:endParaRPr lang="en-US" dirty="0"/>
          </a:p>
        </p:txBody>
      </p:sp>
    </p:spTree>
    <p:extLst>
      <p:ext uri="{BB962C8B-B14F-4D97-AF65-F5344CB8AC3E}">
        <p14:creationId xmlns:p14="http://schemas.microsoft.com/office/powerpoint/2010/main" val="414780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Scope</a:t>
            </a:r>
            <a:endParaRPr lang="en-US" dirty="0"/>
          </a:p>
        </p:txBody>
      </p:sp>
      <p:sp>
        <p:nvSpPr>
          <p:cNvPr id="3" name="Content Placeholder 2"/>
          <p:cNvSpPr>
            <a:spLocks noGrp="1"/>
          </p:cNvSpPr>
          <p:nvPr>
            <p:ph idx="1"/>
          </p:nvPr>
        </p:nvSpPr>
        <p:spPr>
          <a:xfrm>
            <a:off x="457200" y="1143000"/>
            <a:ext cx="8229600" cy="5102225"/>
          </a:xfrm>
        </p:spPr>
        <p:txBody>
          <a:bodyPr/>
          <a:lstStyle/>
          <a:p>
            <a:r>
              <a:rPr lang="en-US" sz="2800" dirty="0" smtClean="0"/>
              <a:t>The PowerPoint slide show covers the first six objectives.</a:t>
            </a:r>
          </a:p>
          <a:p>
            <a:r>
              <a:rPr lang="en-US" sz="2800" dirty="0" smtClean="0"/>
              <a:t>In particular:</a:t>
            </a:r>
          </a:p>
          <a:p>
            <a:pPr lvl="1"/>
            <a:r>
              <a:rPr lang="en-US" sz="2400" dirty="0" smtClean="0"/>
              <a:t>How to install Oracle Database.</a:t>
            </a:r>
          </a:p>
          <a:p>
            <a:pPr lvl="2"/>
            <a:r>
              <a:rPr lang="en-US" sz="2000" dirty="0" smtClean="0"/>
              <a:t>Oracle Database 12</a:t>
            </a:r>
            <a:r>
              <a:rPr lang="en-US" sz="2000" i="1" dirty="0" smtClean="0"/>
              <a:t>c</a:t>
            </a:r>
          </a:p>
          <a:p>
            <a:pPr lvl="2"/>
            <a:r>
              <a:rPr lang="en-US" sz="2000" dirty="0"/>
              <a:t>Oracle Database </a:t>
            </a:r>
            <a:r>
              <a:rPr lang="en-US" sz="2000" dirty="0" smtClean="0"/>
              <a:t>Express Edition11</a:t>
            </a:r>
            <a:r>
              <a:rPr lang="en-US" sz="2000" i="1" dirty="0" smtClean="0"/>
              <a:t>g</a:t>
            </a:r>
            <a:r>
              <a:rPr lang="en-US" sz="2000" dirty="0" smtClean="0"/>
              <a:t> Release 2 </a:t>
            </a:r>
            <a:br>
              <a:rPr lang="en-US" sz="2000" dirty="0" smtClean="0"/>
            </a:br>
            <a:r>
              <a:rPr lang="en-US" sz="2000" dirty="0" smtClean="0"/>
              <a:t>(aka Oracle Database XE)</a:t>
            </a:r>
          </a:p>
          <a:p>
            <a:pPr lvl="1"/>
            <a:r>
              <a:rPr lang="en-US" sz="2400" dirty="0" smtClean="0"/>
              <a:t>How to use the Oracle Database graphical utilities.</a:t>
            </a:r>
          </a:p>
          <a:p>
            <a:pPr lvl="1"/>
            <a:r>
              <a:rPr lang="en-US" sz="2400" dirty="0" smtClean="0"/>
              <a:t>How to create a Oracle Database database.</a:t>
            </a:r>
          </a:p>
          <a:p>
            <a:pPr lvl="1"/>
            <a:r>
              <a:rPr lang="en-US" sz="2400" dirty="0" smtClean="0"/>
              <a:t>How to use existing SQL scripts to build and populate the Cape </a:t>
            </a:r>
            <a:r>
              <a:rPr lang="en-US" sz="2400" dirty="0" err="1" smtClean="0"/>
              <a:t>Codd</a:t>
            </a:r>
            <a:r>
              <a:rPr lang="en-US" sz="2400" dirty="0" smtClean="0"/>
              <a:t> database used for SQL DML work in Chapter 2.</a:t>
            </a:r>
            <a:endParaRPr lang="en-US" sz="2400" dirty="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10B-</a:t>
            </a:r>
            <a:fld id="{3D17DD6B-B25E-41D0-84E2-CC9BF5AD9F6D}" type="slidenum">
              <a:rPr lang="en-US" smtClean="0"/>
              <a:pPr/>
              <a:t>5</a:t>
            </a:fld>
            <a:endParaRPr lang="en-US" smtClean="0"/>
          </a:p>
          <a:p>
            <a:endParaRPr lang="en-US" dirty="0"/>
          </a:p>
        </p:txBody>
      </p:sp>
    </p:spTree>
    <p:extLst>
      <p:ext uri="{BB962C8B-B14F-4D97-AF65-F5344CB8AC3E}">
        <p14:creationId xmlns:p14="http://schemas.microsoft.com/office/powerpoint/2010/main" val="5501637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4"/>
          <p:cNvSpPr>
            <a:spLocks noGrp="1" noChangeArrowheads="1"/>
          </p:cNvSpPr>
          <p:nvPr>
            <p:ph type="title"/>
          </p:nvPr>
        </p:nvSpPr>
        <p:spPr/>
        <p:txBody>
          <a:bodyPr/>
          <a:lstStyle/>
          <a:p>
            <a:pPr eaLnBrk="1" hangingPunct="1"/>
            <a:r>
              <a:rPr lang="en-US" sz="4000" dirty="0" smtClean="0"/>
              <a:t>Users, Roles, and Privileges VIII</a:t>
            </a:r>
            <a:endParaRPr lang="en-US" sz="3200" dirty="0" smtClean="0"/>
          </a:p>
        </p:txBody>
      </p:sp>
      <p:pic>
        <p:nvPicPr>
          <p:cNvPr id="3" name="Picture 2"/>
          <p:cNvPicPr>
            <a:picLocks noChangeAspect="1"/>
          </p:cNvPicPr>
          <p:nvPr/>
        </p:nvPicPr>
        <p:blipFill>
          <a:blip r:embed="rId3"/>
          <a:stretch>
            <a:fillRect/>
          </a:stretch>
        </p:blipFill>
        <p:spPr>
          <a:xfrm>
            <a:off x="457199" y="1495198"/>
            <a:ext cx="8229601" cy="2143248"/>
          </a:xfrm>
          <a:prstGeom prst="rect">
            <a:avLst/>
          </a:prstGeom>
        </p:spPr>
      </p:pic>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r>
              <a:rPr lang="en-US" smtClean="0"/>
              <a:t>10B-</a:t>
            </a:r>
            <a:fld id="{3D17DD6B-B25E-41D0-84E2-CC9BF5AD9F6D}" type="slidenum">
              <a:rPr lang="en-US" smtClean="0"/>
              <a:pPr/>
              <a:t>50</a:t>
            </a:fld>
            <a:endParaRPr lang="en-US" smtClean="0"/>
          </a:p>
          <a:p>
            <a:endParaRPr lang="en-US" dirty="0"/>
          </a:p>
        </p:txBody>
      </p:sp>
    </p:spTree>
    <p:extLst>
      <p:ext uri="{BB962C8B-B14F-4D97-AF65-F5344CB8AC3E}">
        <p14:creationId xmlns:p14="http://schemas.microsoft.com/office/powerpoint/2010/main" val="38756625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C:\Users\DAVIDA~1\AppData\Local\Temp\SNAGHTMLea2ce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9" y="1495199"/>
            <a:ext cx="8229601" cy="3207648"/>
          </a:xfrm>
          <a:prstGeom prst="rect">
            <a:avLst/>
          </a:prstGeom>
          <a:noFill/>
          <a:extLst>
            <a:ext uri="{909E8E84-426E-40DD-AFC4-6F175D3DCCD1}">
              <a14:hiddenFill xmlns:a14="http://schemas.microsoft.com/office/drawing/2010/main">
                <a:solidFill>
                  <a:srgbClr val="FFFFFF"/>
                </a:solidFill>
              </a14:hiddenFill>
            </a:ext>
          </a:extLst>
        </p:spPr>
      </p:pic>
      <p:sp>
        <p:nvSpPr>
          <p:cNvPr id="38914" name="Rectangle 4"/>
          <p:cNvSpPr>
            <a:spLocks noGrp="1" noChangeArrowheads="1"/>
          </p:cNvSpPr>
          <p:nvPr>
            <p:ph type="title"/>
          </p:nvPr>
        </p:nvSpPr>
        <p:spPr/>
        <p:txBody>
          <a:bodyPr/>
          <a:lstStyle/>
          <a:p>
            <a:pPr eaLnBrk="1" hangingPunct="1"/>
            <a:r>
              <a:rPr lang="en-US" sz="4000" dirty="0" smtClean="0"/>
              <a:t>Users, Roles, and Privileges IX</a:t>
            </a:r>
            <a:endParaRPr lang="en-US" sz="3200" dirty="0" smtClean="0"/>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10B-</a:t>
            </a:r>
            <a:fld id="{3D17DD6B-B25E-41D0-84E2-CC9BF5AD9F6D}" type="slidenum">
              <a:rPr lang="en-US" smtClean="0"/>
              <a:pPr/>
              <a:t>51</a:t>
            </a:fld>
            <a:endParaRPr lang="en-US" smtClean="0"/>
          </a:p>
          <a:p>
            <a:endParaRPr lang="en-US" dirty="0"/>
          </a:p>
        </p:txBody>
      </p:sp>
    </p:spTree>
    <p:extLst>
      <p:ext uri="{BB962C8B-B14F-4D97-AF65-F5344CB8AC3E}">
        <p14:creationId xmlns:p14="http://schemas.microsoft.com/office/powerpoint/2010/main" val="9292052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Oracle Database Application Development </a:t>
            </a:r>
            <a:r>
              <a:rPr lang="en-US" sz="2800" dirty="0" smtClean="0"/>
              <a:t>Tools</a:t>
            </a:r>
            <a:br>
              <a:rPr lang="en-US" sz="2800" dirty="0" smtClean="0"/>
            </a:br>
            <a:r>
              <a:rPr lang="en-US" sz="2800" dirty="0"/>
              <a:t>Oracle Database SQL*Plus</a:t>
            </a:r>
          </a:p>
        </p:txBody>
      </p:sp>
      <p:pic>
        <p:nvPicPr>
          <p:cNvPr id="6" name="Picture 5"/>
          <p:cNvPicPr>
            <a:picLocks noChangeAspect="1"/>
          </p:cNvPicPr>
          <p:nvPr/>
        </p:nvPicPr>
        <p:blipFill>
          <a:blip r:embed="rId2"/>
          <a:stretch>
            <a:fillRect/>
          </a:stretch>
        </p:blipFill>
        <p:spPr>
          <a:xfrm>
            <a:off x="457201" y="1524000"/>
            <a:ext cx="8229600" cy="3072069"/>
          </a:xfrm>
          <a:prstGeom prst="rect">
            <a:avLst/>
          </a:prstGeom>
        </p:spPr>
      </p:pic>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10B-</a:t>
            </a:r>
            <a:fld id="{3D17DD6B-B25E-41D0-84E2-CC9BF5AD9F6D}" type="slidenum">
              <a:rPr lang="en-US" smtClean="0"/>
              <a:pPr/>
              <a:t>52</a:t>
            </a:fld>
            <a:endParaRPr lang="en-US" smtClean="0"/>
          </a:p>
          <a:p>
            <a:endParaRPr lang="en-US" dirty="0"/>
          </a:p>
        </p:txBody>
      </p:sp>
    </p:spTree>
    <p:extLst>
      <p:ext uri="{BB962C8B-B14F-4D97-AF65-F5344CB8AC3E}">
        <p14:creationId xmlns:p14="http://schemas.microsoft.com/office/powerpoint/2010/main" val="30728086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lstStyle/>
          <a:p>
            <a:r>
              <a:rPr lang="en-US" sz="2800" dirty="0"/>
              <a:t>Oracle Database Application Development </a:t>
            </a:r>
            <a:r>
              <a:rPr lang="en-US" sz="2800" dirty="0" smtClean="0"/>
              <a:t>Tools</a:t>
            </a:r>
            <a:br>
              <a:rPr lang="en-US" sz="2800" dirty="0" smtClean="0"/>
            </a:br>
            <a:r>
              <a:rPr lang="en-US" sz="2800" dirty="0"/>
              <a:t>Oracle SQL </a:t>
            </a:r>
            <a:r>
              <a:rPr lang="en-US" sz="2800" dirty="0" smtClean="0"/>
              <a:t>Developer I</a:t>
            </a:r>
            <a:endParaRPr lang="en-US" sz="2800" dirty="0"/>
          </a:p>
        </p:txBody>
      </p:sp>
      <p:sp>
        <p:nvSpPr>
          <p:cNvPr id="3" name="TextBox 2"/>
          <p:cNvSpPr txBox="1"/>
          <p:nvPr/>
        </p:nvSpPr>
        <p:spPr>
          <a:xfrm>
            <a:off x="457200" y="1325880"/>
            <a:ext cx="8229600" cy="5016758"/>
          </a:xfrm>
          <a:prstGeom prst="rect">
            <a:avLst/>
          </a:prstGeom>
          <a:noFill/>
        </p:spPr>
        <p:txBody>
          <a:bodyPr wrap="square" rtlCol="0">
            <a:spAutoFit/>
          </a:bodyPr>
          <a:lstStyle/>
          <a:p>
            <a:pPr marL="285750" indent="-285750">
              <a:buFont typeface="Arial" panose="020B0604020202020204" pitchFamily="34" charset="0"/>
              <a:buChar char="•"/>
            </a:pPr>
            <a:r>
              <a:rPr lang="en-US" sz="2000" dirty="0"/>
              <a:t>For </a:t>
            </a:r>
            <a:r>
              <a:rPr lang="en-US" sz="2000" b="1" i="1" dirty="0">
                <a:solidFill>
                  <a:srgbClr val="0099CC"/>
                </a:solidFill>
              </a:rPr>
              <a:t>Oracle Database </a:t>
            </a:r>
            <a:r>
              <a:rPr lang="en-US" sz="2000" b="1" i="1" dirty="0" smtClean="0">
                <a:solidFill>
                  <a:srgbClr val="0099CC"/>
                </a:solidFill>
              </a:rPr>
              <a:t>12c</a:t>
            </a:r>
            <a:r>
              <a:rPr lang="en-US" sz="2000" dirty="0" smtClean="0"/>
              <a:t>:</a:t>
            </a:r>
          </a:p>
          <a:p>
            <a:pPr marL="742950" lvl="1" indent="-285750">
              <a:buFont typeface="Arial" panose="020B0604020202020204" pitchFamily="34" charset="0"/>
              <a:buChar char="•"/>
            </a:pPr>
            <a:r>
              <a:rPr lang="en-US" sz="2000" dirty="0" smtClean="0"/>
              <a:t>A </a:t>
            </a:r>
            <a:r>
              <a:rPr lang="en-US" sz="2000" dirty="0"/>
              <a:t>version is installed as part of the DBMS </a:t>
            </a:r>
            <a:r>
              <a:rPr lang="en-US" sz="2000" dirty="0" smtClean="0"/>
              <a:t>installation.</a:t>
            </a:r>
          </a:p>
          <a:p>
            <a:pPr marL="742950" lvl="1" indent="-285750">
              <a:buFont typeface="Arial" panose="020B0604020202020204" pitchFamily="34" charset="0"/>
              <a:buChar char="•"/>
            </a:pPr>
            <a:r>
              <a:rPr lang="en-US" sz="2000" dirty="0" smtClean="0"/>
              <a:t>Download </a:t>
            </a:r>
            <a:r>
              <a:rPr lang="en-US" sz="2000" dirty="0"/>
              <a:t>and install the latest </a:t>
            </a:r>
            <a:r>
              <a:rPr lang="en-US" sz="2000" dirty="0" smtClean="0"/>
              <a:t>version of </a:t>
            </a:r>
            <a:r>
              <a:rPr lang="en-US" sz="2000" dirty="0"/>
              <a:t>SQL Developer and use it instead.</a:t>
            </a:r>
          </a:p>
          <a:p>
            <a:pPr marL="285750" indent="-285750">
              <a:buFont typeface="Arial" panose="020B0604020202020204" pitchFamily="34" charset="0"/>
              <a:buChar char="•"/>
            </a:pPr>
            <a:r>
              <a:rPr lang="en-US" sz="2000" dirty="0" smtClean="0"/>
              <a:t>For </a:t>
            </a:r>
            <a:r>
              <a:rPr lang="en-US" sz="2000" b="1" i="1" dirty="0">
                <a:solidFill>
                  <a:srgbClr val="0099CC"/>
                </a:solidFill>
              </a:rPr>
              <a:t>Oracle Database </a:t>
            </a:r>
            <a:r>
              <a:rPr lang="en-US" sz="2000" b="1" i="1" dirty="0" smtClean="0">
                <a:solidFill>
                  <a:srgbClr val="0099CC"/>
                </a:solidFill>
              </a:rPr>
              <a:t>XE</a:t>
            </a:r>
            <a:r>
              <a:rPr lang="en-US" sz="2000" i="1" dirty="0" smtClean="0"/>
              <a:t>:</a:t>
            </a:r>
          </a:p>
          <a:p>
            <a:pPr marL="742950" lvl="1" indent="-285750">
              <a:buFont typeface="Arial" panose="020B0604020202020204" pitchFamily="34" charset="0"/>
              <a:buChar char="•"/>
            </a:pPr>
            <a:r>
              <a:rPr lang="en-US" sz="2000" i="1" dirty="0" smtClean="0"/>
              <a:t>D</a:t>
            </a:r>
            <a:r>
              <a:rPr lang="en-US" sz="2000" dirty="0" smtClean="0"/>
              <a:t>ownload </a:t>
            </a:r>
            <a:r>
              <a:rPr lang="en-US" sz="2000" dirty="0"/>
              <a:t>and install SQL Developer separately</a:t>
            </a:r>
            <a:r>
              <a:rPr lang="en-US" sz="2000" dirty="0" smtClean="0"/>
              <a:t>.</a:t>
            </a:r>
          </a:p>
          <a:p>
            <a:pPr marL="742950" lvl="1" indent="-285750">
              <a:buFont typeface="Arial" panose="020B0604020202020204" pitchFamily="34" charset="0"/>
              <a:buChar char="•"/>
            </a:pPr>
            <a:r>
              <a:rPr lang="en-US" sz="2000" dirty="0" smtClean="0"/>
              <a:t>Start </a:t>
            </a:r>
            <a:r>
              <a:rPr lang="en-US" sz="2000" dirty="0"/>
              <a:t>it by finding the . .\</a:t>
            </a:r>
            <a:r>
              <a:rPr lang="en-US" sz="2000" dirty="0" err="1"/>
              <a:t>sqldeveloper</a:t>
            </a:r>
            <a:r>
              <a:rPr lang="en-US" sz="2000" dirty="0"/>
              <a:t>\sqldeveloper.exe file </a:t>
            </a:r>
            <a:r>
              <a:rPr lang="en-US" sz="2000" dirty="0" smtClean="0"/>
              <a:t>in the </a:t>
            </a:r>
            <a:r>
              <a:rPr lang="en-US" sz="2000" dirty="0"/>
              <a:t>installation folder (directory), right-clicking to pin this icon to the task bar, </a:t>
            </a:r>
            <a:r>
              <a:rPr lang="en-US" sz="2000" dirty="0" smtClean="0"/>
              <a:t>and then </a:t>
            </a:r>
            <a:r>
              <a:rPr lang="en-US" sz="2000" dirty="0"/>
              <a:t>clicking the icon on the task bar</a:t>
            </a:r>
            <a:r>
              <a:rPr lang="en-US" sz="2000" dirty="0" smtClean="0"/>
              <a:t>.</a:t>
            </a:r>
          </a:p>
          <a:p>
            <a:pPr marL="1200150" lvl="2" indent="-285750">
              <a:buFont typeface="Arial" panose="020B0604020202020204" pitchFamily="34" charset="0"/>
              <a:buChar char="•"/>
            </a:pPr>
            <a:r>
              <a:rPr lang="en-US" sz="2000" dirty="0" smtClean="0"/>
              <a:t>Now </a:t>
            </a:r>
            <a:r>
              <a:rPr lang="en-US" sz="2000" dirty="0"/>
              <a:t>we can just start it from the task bar.</a:t>
            </a:r>
          </a:p>
          <a:p>
            <a:pPr marL="285750" indent="-285750">
              <a:buFont typeface="Arial" panose="020B0604020202020204" pitchFamily="34" charset="0"/>
              <a:buChar char="•"/>
            </a:pPr>
            <a:r>
              <a:rPr lang="en-US" sz="2000" dirty="0" smtClean="0"/>
              <a:t>In </a:t>
            </a:r>
            <a:r>
              <a:rPr lang="en-US" sz="2000" dirty="0"/>
              <a:t>order to use SQL Developer, you must first install the </a:t>
            </a:r>
            <a:r>
              <a:rPr lang="en-US" sz="2000" b="1" dirty="0">
                <a:solidFill>
                  <a:srgbClr val="0099CC"/>
                </a:solidFill>
              </a:rPr>
              <a:t>Java Developer Kit (JDK</a:t>
            </a:r>
            <a:r>
              <a:rPr lang="en-US" sz="2000" b="1" dirty="0" smtClean="0">
                <a:solidFill>
                  <a:srgbClr val="0099CC"/>
                </a:solidFill>
              </a:rPr>
              <a:t>)</a:t>
            </a:r>
            <a:r>
              <a:rPr lang="en-US" sz="2000" dirty="0" smtClean="0"/>
              <a:t>.</a:t>
            </a:r>
          </a:p>
          <a:p>
            <a:pPr marL="342900" indent="-342900">
              <a:buFont typeface="Arial" panose="020B0604020202020204" pitchFamily="34" charset="0"/>
              <a:buChar char="•"/>
            </a:pPr>
            <a:r>
              <a:rPr lang="en-US" sz="2000" dirty="0" smtClean="0"/>
              <a:t>Note </a:t>
            </a:r>
            <a:r>
              <a:rPr lang="en-US" sz="2000" dirty="0"/>
              <a:t>that when Oracle asks for a </a:t>
            </a:r>
            <a:r>
              <a:rPr lang="en-US" sz="2000" b="1" dirty="0">
                <a:solidFill>
                  <a:srgbClr val="0099CC"/>
                </a:solidFill>
              </a:rPr>
              <a:t>System Identifier (SID)</a:t>
            </a:r>
            <a:r>
              <a:rPr lang="en-US" sz="2000" dirty="0"/>
              <a:t>, it is asking for the </a:t>
            </a:r>
            <a:r>
              <a:rPr lang="en-US" sz="2000" dirty="0" smtClean="0"/>
              <a:t>database instance </a:t>
            </a:r>
            <a:r>
              <a:rPr lang="en-US" sz="2000" dirty="0"/>
              <a:t>name, in this case:</a:t>
            </a:r>
          </a:p>
          <a:p>
            <a:r>
              <a:rPr lang="en-US" sz="2000" dirty="0" smtClean="0"/>
              <a:t>	■ </a:t>
            </a:r>
            <a:r>
              <a:rPr lang="en-US" sz="2000" dirty="0"/>
              <a:t>For </a:t>
            </a:r>
            <a:r>
              <a:rPr lang="en-US" sz="2000" i="1" dirty="0"/>
              <a:t>Oracle Database 12c</a:t>
            </a:r>
            <a:r>
              <a:rPr lang="en-US" sz="2000" dirty="0"/>
              <a:t>, the SID is </a:t>
            </a:r>
            <a:r>
              <a:rPr lang="en-US" sz="2000" b="1" i="1" dirty="0" err="1">
                <a:solidFill>
                  <a:srgbClr val="0099CC"/>
                </a:solidFill>
              </a:rPr>
              <a:t>orcl</a:t>
            </a:r>
            <a:r>
              <a:rPr lang="en-US" sz="2000" dirty="0"/>
              <a:t>.</a:t>
            </a:r>
          </a:p>
          <a:p>
            <a:r>
              <a:rPr lang="en-US" sz="2000" dirty="0" smtClean="0"/>
              <a:t>	■ </a:t>
            </a:r>
            <a:r>
              <a:rPr lang="en-US" sz="2000" dirty="0"/>
              <a:t>For </a:t>
            </a:r>
            <a:r>
              <a:rPr lang="en-US" sz="2000" i="1" dirty="0"/>
              <a:t>Oracle Database XE</a:t>
            </a:r>
            <a:r>
              <a:rPr lang="en-US" sz="2000" dirty="0"/>
              <a:t>, the SID is </a:t>
            </a:r>
            <a:r>
              <a:rPr lang="en-US" sz="2000" b="1" i="1" dirty="0" err="1" smtClean="0">
                <a:solidFill>
                  <a:srgbClr val="0099CC"/>
                </a:solidFill>
              </a:rPr>
              <a:t>xe</a:t>
            </a:r>
            <a:r>
              <a:rPr lang="en-US" sz="2000" i="1" dirty="0" smtClean="0"/>
              <a:t>.</a:t>
            </a:r>
            <a:endParaRPr lang="en-US" sz="2000"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10B-</a:t>
            </a:r>
            <a:fld id="{3D17DD6B-B25E-41D0-84E2-CC9BF5AD9F6D}" type="slidenum">
              <a:rPr lang="en-US" smtClean="0"/>
              <a:pPr/>
              <a:t>53</a:t>
            </a:fld>
            <a:endParaRPr lang="en-US" smtClean="0"/>
          </a:p>
          <a:p>
            <a:endParaRPr lang="en-US" dirty="0"/>
          </a:p>
        </p:txBody>
      </p:sp>
    </p:spTree>
    <p:extLst>
      <p:ext uri="{BB962C8B-B14F-4D97-AF65-F5344CB8AC3E}">
        <p14:creationId xmlns:p14="http://schemas.microsoft.com/office/powerpoint/2010/main" val="6306051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Oracle Database Application Development </a:t>
            </a:r>
            <a:r>
              <a:rPr lang="en-US" sz="2800" dirty="0" smtClean="0"/>
              <a:t>Tools</a:t>
            </a:r>
            <a:br>
              <a:rPr lang="en-US" sz="2800" dirty="0" smtClean="0"/>
            </a:br>
            <a:r>
              <a:rPr lang="en-US" sz="2400" dirty="0" smtClean="0"/>
              <a:t>Oracle </a:t>
            </a:r>
            <a:r>
              <a:rPr lang="en-US" sz="2400" dirty="0"/>
              <a:t>Database 12</a:t>
            </a:r>
            <a:r>
              <a:rPr lang="en-US" sz="2400" i="1" dirty="0"/>
              <a:t>c </a:t>
            </a:r>
            <a:r>
              <a:rPr lang="en-US" sz="2400" dirty="0"/>
              <a:t>Cape-</a:t>
            </a:r>
            <a:r>
              <a:rPr lang="en-US" sz="2400" dirty="0" err="1"/>
              <a:t>Codd</a:t>
            </a:r>
            <a:r>
              <a:rPr lang="en-US" sz="2400" dirty="0"/>
              <a:t>-Database </a:t>
            </a:r>
            <a:r>
              <a:rPr lang="en-US" sz="2400" dirty="0" smtClean="0"/>
              <a:t>Connection</a:t>
            </a:r>
            <a:endParaRPr lang="en-US" sz="2800" dirty="0"/>
          </a:p>
        </p:txBody>
      </p:sp>
      <p:pic>
        <p:nvPicPr>
          <p:cNvPr id="3" name="Picture 2"/>
          <p:cNvPicPr>
            <a:picLocks noChangeAspect="1"/>
          </p:cNvPicPr>
          <p:nvPr/>
        </p:nvPicPr>
        <p:blipFill>
          <a:blip r:embed="rId2"/>
          <a:stretch>
            <a:fillRect/>
          </a:stretch>
        </p:blipFill>
        <p:spPr>
          <a:xfrm>
            <a:off x="461075" y="1487130"/>
            <a:ext cx="8225725" cy="4331820"/>
          </a:xfrm>
          <a:prstGeom prst="rect">
            <a:avLst/>
          </a:prstGeom>
        </p:spPr>
      </p:pic>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10B-</a:t>
            </a:r>
            <a:fld id="{3D17DD6B-B25E-41D0-84E2-CC9BF5AD9F6D}" type="slidenum">
              <a:rPr lang="en-US" smtClean="0"/>
              <a:pPr/>
              <a:t>54</a:t>
            </a:fld>
            <a:endParaRPr lang="en-US" smtClean="0"/>
          </a:p>
          <a:p>
            <a:endParaRPr lang="en-US" dirty="0"/>
          </a:p>
        </p:txBody>
      </p:sp>
    </p:spTree>
    <p:extLst>
      <p:ext uri="{BB962C8B-B14F-4D97-AF65-F5344CB8AC3E}">
        <p14:creationId xmlns:p14="http://schemas.microsoft.com/office/powerpoint/2010/main" val="31056129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57200" y="1487131"/>
            <a:ext cx="8225725" cy="4331820"/>
          </a:xfrm>
          <a:prstGeom prst="rect">
            <a:avLst/>
          </a:prstGeom>
        </p:spPr>
      </p:pic>
      <p:sp>
        <p:nvSpPr>
          <p:cNvPr id="2" name="Title 1"/>
          <p:cNvSpPr>
            <a:spLocks noGrp="1"/>
          </p:cNvSpPr>
          <p:nvPr>
            <p:ph type="title"/>
          </p:nvPr>
        </p:nvSpPr>
        <p:spPr/>
        <p:txBody>
          <a:bodyPr/>
          <a:lstStyle/>
          <a:p>
            <a:r>
              <a:rPr lang="en-US" sz="2800" dirty="0"/>
              <a:t>Oracle Database Application Development </a:t>
            </a:r>
            <a:r>
              <a:rPr lang="en-US" sz="2800" dirty="0" smtClean="0"/>
              <a:t>Tools</a:t>
            </a:r>
            <a:br>
              <a:rPr lang="en-US" sz="2800" dirty="0" smtClean="0"/>
            </a:br>
            <a:r>
              <a:rPr lang="en-US" sz="2400" dirty="0" smtClean="0"/>
              <a:t>Oracle </a:t>
            </a:r>
            <a:r>
              <a:rPr lang="en-US" sz="2400" dirty="0"/>
              <a:t>Database </a:t>
            </a:r>
            <a:r>
              <a:rPr lang="en-US" sz="2400" dirty="0" smtClean="0"/>
              <a:t>XE</a:t>
            </a:r>
            <a:r>
              <a:rPr lang="en-US" sz="2400" i="1" dirty="0" smtClean="0"/>
              <a:t> </a:t>
            </a:r>
            <a:r>
              <a:rPr lang="en-US" sz="2400" dirty="0"/>
              <a:t>Cape-</a:t>
            </a:r>
            <a:r>
              <a:rPr lang="en-US" sz="2400" dirty="0" err="1"/>
              <a:t>Codd</a:t>
            </a:r>
            <a:r>
              <a:rPr lang="en-US" sz="2400" dirty="0"/>
              <a:t>-Database </a:t>
            </a:r>
            <a:r>
              <a:rPr lang="en-US" sz="2400" dirty="0" smtClean="0"/>
              <a:t>Connection</a:t>
            </a:r>
            <a:endParaRPr lang="en-US" sz="2800" dirty="0"/>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10B-</a:t>
            </a:r>
            <a:fld id="{3D17DD6B-B25E-41D0-84E2-CC9BF5AD9F6D}" type="slidenum">
              <a:rPr lang="en-US" smtClean="0"/>
              <a:pPr/>
              <a:t>55</a:t>
            </a:fld>
            <a:endParaRPr lang="en-US" smtClean="0"/>
          </a:p>
          <a:p>
            <a:endParaRPr lang="en-US" dirty="0"/>
          </a:p>
        </p:txBody>
      </p:sp>
    </p:spTree>
    <p:extLst>
      <p:ext uri="{BB962C8B-B14F-4D97-AF65-F5344CB8AC3E}">
        <p14:creationId xmlns:p14="http://schemas.microsoft.com/office/powerpoint/2010/main" val="9570345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57200" y="1487132"/>
            <a:ext cx="8225725" cy="4568532"/>
          </a:xfrm>
          <a:prstGeom prst="rect">
            <a:avLst/>
          </a:prstGeom>
        </p:spPr>
      </p:pic>
      <p:sp>
        <p:nvSpPr>
          <p:cNvPr id="2" name="Title 1"/>
          <p:cNvSpPr>
            <a:spLocks noGrp="1"/>
          </p:cNvSpPr>
          <p:nvPr>
            <p:ph type="title"/>
          </p:nvPr>
        </p:nvSpPr>
        <p:spPr/>
        <p:txBody>
          <a:bodyPr/>
          <a:lstStyle/>
          <a:p>
            <a:r>
              <a:rPr lang="en-US" sz="2800" dirty="0"/>
              <a:t>Oracle Database Application Development </a:t>
            </a:r>
            <a:r>
              <a:rPr lang="en-US" sz="2800" dirty="0" smtClean="0"/>
              <a:t>Tools</a:t>
            </a:r>
            <a:br>
              <a:rPr lang="en-US" sz="2800" dirty="0" smtClean="0"/>
            </a:br>
            <a:r>
              <a:rPr lang="en-US" sz="2400" dirty="0" smtClean="0"/>
              <a:t>The </a:t>
            </a:r>
            <a:r>
              <a:rPr lang="en-US" sz="2400" dirty="0"/>
              <a:t>Cape </a:t>
            </a:r>
            <a:r>
              <a:rPr lang="en-US" sz="2400" dirty="0" err="1"/>
              <a:t>Codd</a:t>
            </a:r>
            <a:r>
              <a:rPr lang="en-US" sz="2400" dirty="0"/>
              <a:t> Database </a:t>
            </a:r>
            <a:r>
              <a:rPr lang="en-US" sz="2400" dirty="0" smtClean="0"/>
              <a:t>in SQL </a:t>
            </a:r>
            <a:r>
              <a:rPr lang="en-US" sz="2400" dirty="0"/>
              <a:t>Developer</a:t>
            </a:r>
            <a:endParaRPr lang="en-US" sz="2800"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10B-</a:t>
            </a:r>
            <a:fld id="{3D17DD6B-B25E-41D0-84E2-CC9BF5AD9F6D}" type="slidenum">
              <a:rPr lang="en-US" smtClean="0"/>
              <a:pPr/>
              <a:t>56</a:t>
            </a:fld>
            <a:endParaRPr lang="en-US" smtClean="0"/>
          </a:p>
          <a:p>
            <a:endParaRPr lang="en-US" dirty="0"/>
          </a:p>
        </p:txBody>
      </p:sp>
    </p:spTree>
    <p:extLst>
      <p:ext uri="{BB962C8B-B14F-4D97-AF65-F5344CB8AC3E}">
        <p14:creationId xmlns:p14="http://schemas.microsoft.com/office/powerpoint/2010/main" val="21340050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We are Working with Oracle Database XE!</a:t>
            </a:r>
            <a:endParaRPr lang="en-US" sz="3200" dirty="0"/>
          </a:p>
        </p:txBody>
      </p:sp>
      <p:sp>
        <p:nvSpPr>
          <p:cNvPr id="3" name="Content Placeholder 2"/>
          <p:cNvSpPr>
            <a:spLocks noGrp="1"/>
          </p:cNvSpPr>
          <p:nvPr>
            <p:ph idx="1"/>
          </p:nvPr>
        </p:nvSpPr>
        <p:spPr/>
        <p:txBody>
          <a:bodyPr/>
          <a:lstStyle/>
          <a:p>
            <a:r>
              <a:rPr lang="en-US" dirty="0" smtClean="0"/>
              <a:t>From this point on, we are working exclusively with:</a:t>
            </a:r>
          </a:p>
          <a:p>
            <a:pPr lvl="1"/>
            <a:r>
              <a:rPr lang="en-US" dirty="0" smtClean="0"/>
              <a:t>Oracle Database XE</a:t>
            </a:r>
          </a:p>
          <a:p>
            <a:pPr lvl="1"/>
            <a:r>
              <a:rPr lang="en-US" dirty="0" smtClean="0"/>
              <a:t>SQL Developer</a:t>
            </a: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10B-</a:t>
            </a:r>
            <a:fld id="{3D17DD6B-B25E-41D0-84E2-CC9BF5AD9F6D}" type="slidenum">
              <a:rPr lang="en-US" smtClean="0"/>
              <a:pPr/>
              <a:t>57</a:t>
            </a:fld>
            <a:endParaRPr lang="en-US" smtClean="0"/>
          </a:p>
          <a:p>
            <a:endParaRPr lang="en-US" dirty="0"/>
          </a:p>
        </p:txBody>
      </p:sp>
    </p:spTree>
    <p:extLst>
      <p:ext uri="{BB962C8B-B14F-4D97-AF65-F5344CB8AC3E}">
        <p14:creationId xmlns:p14="http://schemas.microsoft.com/office/powerpoint/2010/main" val="32338259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sz="3600" dirty="0" smtClean="0"/>
              <a:t>Database Implementation in the SDLC</a:t>
            </a:r>
            <a:endParaRPr lang="en-US" sz="3600" dirty="0"/>
          </a:p>
        </p:txBody>
      </p:sp>
      <p:pic>
        <p:nvPicPr>
          <p:cNvPr id="6" name="Content Placeholder 5"/>
          <p:cNvPicPr>
            <a:picLocks noGrp="1" noChangeAspect="1"/>
          </p:cNvPicPr>
          <p:nvPr>
            <p:ph idx="1"/>
          </p:nvPr>
        </p:nvPicPr>
        <p:blipFill>
          <a:blip r:embed="rId3"/>
          <a:stretch>
            <a:fillRect/>
          </a:stretch>
        </p:blipFill>
        <p:spPr>
          <a:xfrm>
            <a:off x="3609654" y="1219200"/>
            <a:ext cx="5077146" cy="4906963"/>
          </a:xfrm>
          <a:prstGeom prst="rect">
            <a:avLst/>
          </a:prstGeom>
        </p:spPr>
      </p:pic>
      <p:sp>
        <p:nvSpPr>
          <p:cNvPr id="7" name="AutoShape 6"/>
          <p:cNvSpPr>
            <a:spLocks/>
          </p:cNvSpPr>
          <p:nvPr/>
        </p:nvSpPr>
        <p:spPr bwMode="auto">
          <a:xfrm>
            <a:off x="457200" y="4495800"/>
            <a:ext cx="2133600" cy="914400"/>
          </a:xfrm>
          <a:prstGeom prst="borderCallout1">
            <a:avLst>
              <a:gd name="adj1" fmla="val 48993"/>
              <a:gd name="adj2" fmla="val 99775"/>
              <a:gd name="adj3" fmla="val -33833"/>
              <a:gd name="adj4" fmla="val 329209"/>
            </a:avLst>
          </a:prstGeom>
          <a:solidFill>
            <a:srgbClr val="99CCFF"/>
          </a:solidFill>
          <a:ln w="9525">
            <a:solidFill>
              <a:srgbClr val="000000"/>
            </a:solidFill>
            <a:miter lim="800000"/>
            <a:headEnd/>
            <a:tailEnd type="stealth" w="med" len="med"/>
          </a:ln>
        </p:spPr>
        <p:txBody>
          <a:bodyPr/>
          <a:lstStyle/>
          <a:p>
            <a:r>
              <a:rPr lang="en-US" sz="1200" dirty="0" smtClean="0">
                <a:ea typeface="Times New Roman" pitchFamily="18" charset="0"/>
              </a:rPr>
              <a:t>Database construction occurs in the </a:t>
            </a:r>
            <a:r>
              <a:rPr lang="en-US" sz="1200" b="1" dirty="0" smtClean="0">
                <a:ea typeface="Times New Roman" pitchFamily="18" charset="0"/>
              </a:rPr>
              <a:t>implementation</a:t>
            </a:r>
            <a:r>
              <a:rPr lang="en-US" sz="1200" dirty="0" smtClean="0">
                <a:ea typeface="Times New Roman" pitchFamily="18" charset="0"/>
              </a:rPr>
              <a:t> step of the SDLC</a:t>
            </a:r>
            <a:endParaRPr lang="en-US" sz="1200" b="1" dirty="0">
              <a:ea typeface="Times New Roman" pitchFamily="18" charset="0"/>
            </a:endParaRPr>
          </a:p>
        </p:txBody>
      </p:sp>
      <p:sp>
        <p:nvSpPr>
          <p:cNvPr id="8" name="AutoShape 6"/>
          <p:cNvSpPr>
            <a:spLocks/>
          </p:cNvSpPr>
          <p:nvPr/>
        </p:nvSpPr>
        <p:spPr bwMode="auto">
          <a:xfrm>
            <a:off x="457200" y="1196657"/>
            <a:ext cx="2133600" cy="708343"/>
          </a:xfrm>
          <a:prstGeom prst="borderCallout1">
            <a:avLst>
              <a:gd name="adj1" fmla="val 48993"/>
              <a:gd name="adj2" fmla="val 99775"/>
              <a:gd name="adj3" fmla="val 53054"/>
              <a:gd name="adj4" fmla="val 143851"/>
            </a:avLst>
          </a:prstGeom>
          <a:solidFill>
            <a:srgbClr val="99CCFF"/>
          </a:solidFill>
          <a:ln w="9525">
            <a:solidFill>
              <a:srgbClr val="000000"/>
            </a:solidFill>
            <a:miter lim="800000"/>
            <a:headEnd/>
            <a:tailEnd type="stealth" w="med" len="med"/>
          </a:ln>
        </p:spPr>
        <p:txBody>
          <a:bodyPr/>
          <a:lstStyle/>
          <a:p>
            <a:r>
              <a:rPr lang="en-US" sz="1200" dirty="0" smtClean="0">
                <a:ea typeface="Times New Roman" pitchFamily="18" charset="0"/>
              </a:rPr>
              <a:t>The </a:t>
            </a:r>
            <a:r>
              <a:rPr lang="en-US" sz="1200" b="1" dirty="0" smtClean="0">
                <a:ea typeface="Times New Roman" pitchFamily="18" charset="0"/>
              </a:rPr>
              <a:t>systems development life cycle (SDLC)</a:t>
            </a:r>
            <a:r>
              <a:rPr lang="en-US" sz="1200" dirty="0" smtClean="0">
                <a:ea typeface="Times New Roman" pitchFamily="18" charset="0"/>
              </a:rPr>
              <a:t> as discussed in Appendix B</a:t>
            </a:r>
            <a:endParaRPr lang="en-US" sz="1200" dirty="0">
              <a:ea typeface="Times New Roman" pitchFamily="18" charset="0"/>
            </a:endParaRPr>
          </a:p>
        </p:txBody>
      </p:sp>
      <p:sp>
        <p:nvSpPr>
          <p:cNvPr id="9" name="AutoShape 6"/>
          <p:cNvSpPr>
            <a:spLocks/>
          </p:cNvSpPr>
          <p:nvPr/>
        </p:nvSpPr>
        <p:spPr bwMode="auto">
          <a:xfrm>
            <a:off x="457200" y="5440363"/>
            <a:ext cx="2133600" cy="685800"/>
          </a:xfrm>
          <a:prstGeom prst="borderCallout1">
            <a:avLst>
              <a:gd name="adj1" fmla="val 18993"/>
              <a:gd name="adj2" fmla="val 100489"/>
              <a:gd name="adj3" fmla="val -110777"/>
              <a:gd name="adj4" fmla="val 358494"/>
            </a:avLst>
          </a:prstGeom>
          <a:solidFill>
            <a:srgbClr val="99CCFF"/>
          </a:solidFill>
          <a:ln w="9525">
            <a:solidFill>
              <a:srgbClr val="000000"/>
            </a:solidFill>
            <a:miter lim="800000"/>
            <a:headEnd/>
            <a:tailEnd type="stealth" w="med" len="med"/>
          </a:ln>
        </p:spPr>
        <p:txBody>
          <a:bodyPr/>
          <a:lstStyle/>
          <a:p>
            <a:r>
              <a:rPr lang="en-US" sz="1200" dirty="0" smtClean="0">
                <a:ea typeface="Times New Roman" pitchFamily="18" charset="0"/>
              </a:rPr>
              <a:t>The final </a:t>
            </a:r>
            <a:r>
              <a:rPr lang="en-US" sz="1200" b="1" dirty="0" smtClean="0">
                <a:ea typeface="Times New Roman" pitchFamily="18" charset="0"/>
              </a:rPr>
              <a:t>database</a:t>
            </a:r>
            <a:r>
              <a:rPr lang="en-US" sz="1200" dirty="0" smtClean="0">
                <a:ea typeface="Times New Roman" pitchFamily="18" charset="0"/>
              </a:rPr>
              <a:t> is part of the final </a:t>
            </a:r>
            <a:r>
              <a:rPr lang="en-US" sz="1200" b="1" dirty="0" smtClean="0">
                <a:ea typeface="Times New Roman" pitchFamily="18" charset="0"/>
              </a:rPr>
              <a:t>system</a:t>
            </a:r>
            <a:r>
              <a:rPr lang="en-US" sz="1200" dirty="0" smtClean="0">
                <a:ea typeface="Times New Roman" pitchFamily="18" charset="0"/>
              </a:rPr>
              <a:t> ready for users to use</a:t>
            </a:r>
            <a:endParaRPr lang="en-US" sz="1200" dirty="0">
              <a:ea typeface="Times New Roman" pitchFamily="18" charset="0"/>
            </a:endParaRP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10" name="Slide Number Placeholder 9"/>
          <p:cNvSpPr>
            <a:spLocks noGrp="1"/>
          </p:cNvSpPr>
          <p:nvPr>
            <p:ph type="sldNum" sz="quarter" idx="11"/>
          </p:nvPr>
        </p:nvSpPr>
        <p:spPr/>
        <p:txBody>
          <a:bodyPr/>
          <a:lstStyle/>
          <a:p>
            <a:r>
              <a:rPr lang="en-US" smtClean="0"/>
              <a:t>10B-</a:t>
            </a:r>
            <a:fld id="{3D17DD6B-B25E-41D0-84E2-CC9BF5AD9F6D}" type="slidenum">
              <a:rPr lang="en-US" smtClean="0"/>
              <a:pPr/>
              <a:t>58</a:t>
            </a:fld>
            <a:endParaRPr lang="en-US" smtClean="0"/>
          </a:p>
          <a:p>
            <a:endParaRPr lang="en-US" dirty="0"/>
          </a:p>
        </p:txBody>
      </p:sp>
    </p:spTree>
    <p:extLst>
      <p:ext uri="{BB962C8B-B14F-4D97-AF65-F5344CB8AC3E}">
        <p14:creationId xmlns:p14="http://schemas.microsoft.com/office/powerpoint/2010/main" val="183618521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a:t>SQL </a:t>
            </a:r>
            <a:r>
              <a:rPr lang="en-US" dirty="0" smtClean="0"/>
              <a:t>Scripts</a:t>
            </a:r>
            <a:endParaRPr lang="en-US" dirty="0"/>
          </a:p>
        </p:txBody>
      </p:sp>
      <p:sp>
        <p:nvSpPr>
          <p:cNvPr id="3" name="Content Placeholder 2"/>
          <p:cNvSpPr>
            <a:spLocks noGrp="1"/>
          </p:cNvSpPr>
          <p:nvPr>
            <p:ph idx="1"/>
          </p:nvPr>
        </p:nvSpPr>
        <p:spPr>
          <a:xfrm>
            <a:off x="449580" y="1234440"/>
            <a:ext cx="8229600" cy="4525963"/>
          </a:xfrm>
        </p:spPr>
        <p:txBody>
          <a:bodyPr/>
          <a:lstStyle/>
          <a:p>
            <a:r>
              <a:rPr lang="en-US" sz="2400" dirty="0" smtClean="0"/>
              <a:t>An </a:t>
            </a:r>
            <a:r>
              <a:rPr lang="en-US" sz="2400" b="1" dirty="0">
                <a:solidFill>
                  <a:srgbClr val="0099CC"/>
                </a:solidFill>
              </a:rPr>
              <a:t>SQL script</a:t>
            </a:r>
            <a:r>
              <a:rPr lang="en-US" sz="2400" b="1" dirty="0"/>
              <a:t> </a:t>
            </a:r>
            <a:r>
              <a:rPr lang="en-US" sz="2400" dirty="0"/>
              <a:t>is a plaintext file labeled with the </a:t>
            </a:r>
            <a:r>
              <a:rPr lang="en-US" sz="2400" i="1" dirty="0"/>
              <a:t>.</a:t>
            </a:r>
            <a:r>
              <a:rPr lang="en-US" sz="2400" i="1" dirty="0" err="1"/>
              <a:t>sql</a:t>
            </a:r>
            <a:r>
              <a:rPr lang="en-US" sz="2400" i="1" dirty="0"/>
              <a:t> </a:t>
            </a:r>
            <a:r>
              <a:rPr lang="en-US" sz="2400" dirty="0"/>
              <a:t>file extension</a:t>
            </a:r>
            <a:r>
              <a:rPr lang="en-US" sz="2400" dirty="0" smtClean="0"/>
              <a:t>.</a:t>
            </a:r>
          </a:p>
          <a:p>
            <a:r>
              <a:rPr lang="en-US" sz="2400" dirty="0" smtClean="0"/>
              <a:t>An SQL script </a:t>
            </a:r>
            <a:r>
              <a:rPr lang="en-US" sz="2400" dirty="0"/>
              <a:t>is composed of one or more SQL statements, which can include SQL script comments.</a:t>
            </a:r>
          </a:p>
          <a:p>
            <a:r>
              <a:rPr lang="en-US" sz="2400" b="1" dirty="0">
                <a:solidFill>
                  <a:srgbClr val="0099CC"/>
                </a:solidFill>
              </a:rPr>
              <a:t>SQL script comments </a:t>
            </a:r>
            <a:r>
              <a:rPr lang="en-US" sz="2400" dirty="0"/>
              <a:t>are lines of text that do not run when the script is </a:t>
            </a:r>
            <a:r>
              <a:rPr lang="en-US" sz="2400" dirty="0" smtClean="0"/>
              <a:t>executed but </a:t>
            </a:r>
            <a:r>
              <a:rPr lang="en-US" sz="2400" dirty="0"/>
              <a:t>are used to document the purpose and contents of the script. Each comment </a:t>
            </a:r>
            <a:r>
              <a:rPr lang="en-US" sz="2400" dirty="0" smtClean="0"/>
              <a:t>begins with </a:t>
            </a:r>
            <a:r>
              <a:rPr lang="en-US" sz="2400" dirty="0"/>
              <a:t>the characters </a:t>
            </a:r>
            <a:r>
              <a:rPr lang="en-US" sz="2400" b="1" dirty="0">
                <a:solidFill>
                  <a:srgbClr val="0099CC"/>
                </a:solidFill>
              </a:rPr>
              <a:t>/* (slash asterisk) </a:t>
            </a:r>
            <a:r>
              <a:rPr lang="en-US" sz="2400" dirty="0"/>
              <a:t>and ends with the characters </a:t>
            </a:r>
            <a:r>
              <a:rPr lang="en-US" sz="2400" b="1" dirty="0">
                <a:solidFill>
                  <a:srgbClr val="0099CC"/>
                </a:solidFill>
              </a:rPr>
              <a:t>*/ (asterisk slash</a:t>
            </a:r>
            <a:r>
              <a:rPr lang="en-US" sz="2400" b="1" dirty="0" smtClean="0">
                <a:solidFill>
                  <a:srgbClr val="0099CC"/>
                </a:solidFill>
              </a:rPr>
              <a:t>)</a:t>
            </a:r>
            <a:r>
              <a:rPr lang="en-US" sz="2400" dirty="0" smtClean="0"/>
              <a:t>. Alternatively</a:t>
            </a:r>
            <a:r>
              <a:rPr lang="en-US" sz="2400" dirty="0"/>
              <a:t>, for a single line comment (or a comment at the end of a line), we use </a:t>
            </a:r>
            <a:r>
              <a:rPr lang="en-US" sz="2400" b="1" dirty="0" smtClean="0">
                <a:solidFill>
                  <a:srgbClr val="0099CC"/>
                </a:solidFill>
              </a:rPr>
              <a:t>– – </a:t>
            </a:r>
            <a:r>
              <a:rPr lang="en-US" sz="2400" b="1" dirty="0">
                <a:solidFill>
                  <a:srgbClr val="0099CC"/>
                </a:solidFill>
              </a:rPr>
              <a:t>(</a:t>
            </a:r>
            <a:r>
              <a:rPr lang="en-US" sz="2400" b="1" dirty="0" smtClean="0">
                <a:solidFill>
                  <a:srgbClr val="0099CC"/>
                </a:solidFill>
              </a:rPr>
              <a:t>two dashes</a:t>
            </a:r>
            <a:r>
              <a:rPr lang="en-US" sz="2400" b="1" dirty="0">
                <a:solidFill>
                  <a:srgbClr val="0099CC"/>
                </a:solidFill>
              </a:rPr>
              <a:t>)</a:t>
            </a:r>
            <a:r>
              <a:rPr lang="en-US" sz="2400" b="1" dirty="0"/>
              <a:t> </a:t>
            </a:r>
            <a:r>
              <a:rPr lang="en-US" sz="2400" dirty="0"/>
              <a:t>at the start of the comment.</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10B-</a:t>
            </a:r>
            <a:fld id="{3D17DD6B-B25E-41D0-84E2-CC9BF5AD9F6D}" type="slidenum">
              <a:rPr lang="en-US" smtClean="0"/>
              <a:pPr/>
              <a:t>59</a:t>
            </a:fld>
            <a:endParaRPr lang="en-US" smtClean="0"/>
          </a:p>
          <a:p>
            <a:endParaRPr lang="en-US" dirty="0"/>
          </a:p>
        </p:txBody>
      </p:sp>
    </p:spTree>
    <p:extLst>
      <p:ext uri="{BB962C8B-B14F-4D97-AF65-F5344CB8AC3E}">
        <p14:creationId xmlns:p14="http://schemas.microsoft.com/office/powerpoint/2010/main" val="3645323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dirty="0" smtClean="0"/>
              <a:t>Introduction I</a:t>
            </a:r>
          </a:p>
        </p:txBody>
      </p:sp>
      <p:sp>
        <p:nvSpPr>
          <p:cNvPr id="8195" name="Rectangle 3"/>
          <p:cNvSpPr>
            <a:spLocks noGrp="1" noChangeArrowheads="1"/>
          </p:cNvSpPr>
          <p:nvPr>
            <p:ph idx="1"/>
          </p:nvPr>
        </p:nvSpPr>
        <p:spPr/>
        <p:txBody>
          <a:bodyPr/>
          <a:lstStyle/>
          <a:p>
            <a:pPr eaLnBrk="1" hangingPunct="1">
              <a:lnSpc>
                <a:spcPct val="90000"/>
              </a:lnSpc>
            </a:pPr>
            <a:r>
              <a:rPr lang="en-US" sz="2400" dirty="0" smtClean="0"/>
              <a:t>Oracle is the world’s most popular DBMS</a:t>
            </a:r>
            <a:r>
              <a:rPr lang="en-US" sz="2400" dirty="0" smtClean="0">
                <a:cs typeface="Arial" panose="020B0604020202020204" pitchFamily="34" charset="0"/>
              </a:rPr>
              <a:t>—</a:t>
            </a:r>
            <a:r>
              <a:rPr lang="en-US" sz="2400" dirty="0" smtClean="0"/>
              <a:t>it is a powerful and robust DBMS that runs on many different operating systems.</a:t>
            </a:r>
          </a:p>
          <a:p>
            <a:pPr eaLnBrk="1" hangingPunct="1">
              <a:lnSpc>
                <a:spcPct val="90000"/>
              </a:lnSpc>
            </a:pPr>
            <a:r>
              <a:rPr lang="en-US" sz="2400" dirty="0" smtClean="0"/>
              <a:t>Oracle DBMS engine is available in several </a:t>
            </a:r>
            <a:r>
              <a:rPr lang="en-US" sz="2400" dirty="0" smtClean="0">
                <a:solidFill>
                  <a:srgbClr val="0099CC"/>
                </a:solidFill>
                <a:hlinkClick r:id="rId3"/>
              </a:rPr>
              <a:t>versions</a:t>
            </a:r>
            <a:r>
              <a:rPr lang="en-US" sz="2400" dirty="0" smtClean="0"/>
              <a:t>:</a:t>
            </a:r>
          </a:p>
          <a:p>
            <a:pPr lvl="1"/>
            <a:r>
              <a:rPr lang="en-US" sz="2000" b="1" dirty="0"/>
              <a:t>Enterprise Edition. </a:t>
            </a:r>
            <a:r>
              <a:rPr lang="en-US" sz="2000" dirty="0"/>
              <a:t>The most powerful and feature-laden version of </a:t>
            </a:r>
            <a:r>
              <a:rPr lang="en-US" sz="2000" dirty="0" smtClean="0"/>
              <a:t>Oracle Database </a:t>
            </a:r>
            <a:r>
              <a:rPr lang="en-US" sz="2000" dirty="0"/>
              <a:t>12</a:t>
            </a:r>
            <a:r>
              <a:rPr lang="en-US" sz="2000" i="1" dirty="0"/>
              <a:t>c</a:t>
            </a:r>
            <a:r>
              <a:rPr lang="en-US" sz="2000" dirty="0"/>
              <a:t>. This version handles as many CPUs and memory as the computer’s </a:t>
            </a:r>
            <a:r>
              <a:rPr lang="en-US" sz="2000" dirty="0" smtClean="0"/>
              <a:t>operating system </a:t>
            </a:r>
            <a:r>
              <a:rPr lang="en-US" sz="2000" dirty="0"/>
              <a:t>will support. It has full Data Warehouse Builder features. In addition</a:t>
            </a:r>
            <a:r>
              <a:rPr lang="en-US" sz="2000" dirty="0" smtClean="0"/>
              <a:t>, OLAP </a:t>
            </a:r>
            <a:r>
              <a:rPr lang="en-US" sz="2000" dirty="0"/>
              <a:t>and data Mining (now called Oracle Advanced Analytics) options are available.</a:t>
            </a:r>
          </a:p>
          <a:p>
            <a:pPr lvl="1"/>
            <a:r>
              <a:rPr lang="en-US" sz="2000" b="1" dirty="0" smtClean="0"/>
              <a:t>Standard </a:t>
            </a:r>
            <a:r>
              <a:rPr lang="en-US" sz="2000" b="1" dirty="0"/>
              <a:t>Edition. </a:t>
            </a:r>
            <a:r>
              <a:rPr lang="en-US" sz="2000" dirty="0"/>
              <a:t>This is the basic commercial version of Oracle Database 12</a:t>
            </a:r>
            <a:r>
              <a:rPr lang="en-US" sz="2000" i="1" dirty="0"/>
              <a:t>c</a:t>
            </a:r>
            <a:r>
              <a:rPr lang="en-US" sz="2000" dirty="0"/>
              <a:t>. </a:t>
            </a:r>
            <a:r>
              <a:rPr lang="en-US" sz="2000" dirty="0" smtClean="0"/>
              <a:t>It does </a:t>
            </a:r>
            <a:r>
              <a:rPr lang="en-US" sz="2000" dirty="0"/>
              <a:t>not have the complete feature set of the Enterprise Edition. It can support up </a:t>
            </a:r>
            <a:r>
              <a:rPr lang="en-US" sz="2000" dirty="0" smtClean="0"/>
              <a:t>to four </a:t>
            </a:r>
            <a:r>
              <a:rPr lang="en-US" sz="2000" dirty="0"/>
              <a:t>CPUs and includes only limited data warehouse capabilities</a:t>
            </a:r>
            <a:r>
              <a:rPr lang="en-US" sz="2000" dirty="0" smtClean="0"/>
              <a:t>.</a:t>
            </a:r>
            <a:endParaRPr lang="en-US" sz="2000" dirty="0"/>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10B-</a:t>
            </a:r>
            <a:fld id="{3D17DD6B-B25E-41D0-84E2-CC9BF5AD9F6D}" type="slidenum">
              <a:rPr lang="en-US" smtClean="0"/>
              <a:pPr/>
              <a:t>6</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slide(fromBottom)">
                                      <p:cBhvr>
                                        <p:cTn id="7" dur="500"/>
                                        <p:tgtEl>
                                          <p:spTgt spid="81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8195">
                                            <p:txEl>
                                              <p:pRg st="1" end="1"/>
                                            </p:txEl>
                                          </p:spTgt>
                                        </p:tgtEl>
                                        <p:attrNameLst>
                                          <p:attrName>style.visibility</p:attrName>
                                        </p:attrNameLst>
                                      </p:cBhvr>
                                      <p:to>
                                        <p:strVal val="visible"/>
                                      </p:to>
                                    </p:set>
                                    <p:animEffect transition="in" filter="slide(fromBottom)">
                                      <p:cBhvr>
                                        <p:cTn id="12" dur="500"/>
                                        <p:tgtEl>
                                          <p:spTgt spid="8195">
                                            <p:txEl>
                                              <p:pRg st="1" end="1"/>
                                            </p:tx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8195">
                                            <p:txEl>
                                              <p:pRg st="2" end="2"/>
                                            </p:txEl>
                                          </p:spTgt>
                                        </p:tgtEl>
                                        <p:attrNameLst>
                                          <p:attrName>style.visibility</p:attrName>
                                        </p:attrNameLst>
                                      </p:cBhvr>
                                      <p:to>
                                        <p:strVal val="visible"/>
                                      </p:to>
                                    </p:set>
                                    <p:animEffect transition="in" filter="slide(fromBottom)">
                                      <p:cBhvr>
                                        <p:cTn id="15" dur="500"/>
                                        <p:tgtEl>
                                          <p:spTgt spid="8195">
                                            <p:txEl>
                                              <p:pRg st="2" end="2"/>
                                            </p:txEl>
                                          </p:spTgt>
                                        </p:tgtEl>
                                      </p:cBhvr>
                                    </p:animEffect>
                                  </p:childTnLst>
                                </p:cTn>
                              </p:par>
                              <p:par>
                                <p:cTn id="16" presetID="12" presetClass="entr" presetSubtype="4" fill="hold" grpId="0" nodeType="withEffect">
                                  <p:stCondLst>
                                    <p:cond delay="0"/>
                                  </p:stCondLst>
                                  <p:childTnLst>
                                    <p:set>
                                      <p:cBhvr>
                                        <p:cTn id="17" dur="1" fill="hold">
                                          <p:stCondLst>
                                            <p:cond delay="0"/>
                                          </p:stCondLst>
                                        </p:cTn>
                                        <p:tgtEl>
                                          <p:spTgt spid="8195">
                                            <p:txEl>
                                              <p:pRg st="3" end="3"/>
                                            </p:txEl>
                                          </p:spTgt>
                                        </p:tgtEl>
                                        <p:attrNameLst>
                                          <p:attrName>style.visibility</p:attrName>
                                        </p:attrNameLst>
                                      </p:cBhvr>
                                      <p:to>
                                        <p:strVal val="visible"/>
                                      </p:to>
                                    </p:set>
                                    <p:animEffect transition="in" filter="slide(fromBottom)">
                                      <p:cBhvr>
                                        <p:cTn id="18" dur="500"/>
                                        <p:tgtEl>
                                          <p:spTgt spid="819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sz="3200" dirty="0" smtClean="0"/>
              <a:t>Cape </a:t>
            </a:r>
            <a:r>
              <a:rPr lang="en-US" sz="3200" dirty="0" err="1" smtClean="0"/>
              <a:t>Codd</a:t>
            </a:r>
            <a:r>
              <a:rPr lang="en-US" sz="3200" dirty="0" smtClean="0"/>
              <a:t> Database Available Online</a:t>
            </a:r>
            <a:endParaRPr lang="en-US" sz="3200" dirty="0"/>
          </a:p>
        </p:txBody>
      </p:sp>
      <p:sp>
        <p:nvSpPr>
          <p:cNvPr id="3" name="Content Placeholder 2"/>
          <p:cNvSpPr>
            <a:spLocks noGrp="1"/>
          </p:cNvSpPr>
          <p:nvPr>
            <p:ph idx="1"/>
          </p:nvPr>
        </p:nvSpPr>
        <p:spPr>
          <a:xfrm>
            <a:off x="457200" y="1143000"/>
            <a:ext cx="8229600" cy="4830763"/>
          </a:xfrm>
        </p:spPr>
        <p:txBody>
          <a:bodyPr/>
          <a:lstStyle/>
          <a:p>
            <a:r>
              <a:rPr lang="en-US" sz="2400" dirty="0"/>
              <a:t>Another advantage of SQL scripts is that we can use scripts written by others.</a:t>
            </a:r>
            <a:endParaRPr lang="en-US" sz="2400" dirty="0" smtClean="0"/>
          </a:p>
          <a:p>
            <a:r>
              <a:rPr lang="en-US" sz="2400" dirty="0" smtClean="0"/>
              <a:t>Versions of the complete Cape </a:t>
            </a:r>
            <a:r>
              <a:rPr lang="en-US" sz="2400" dirty="0" err="1" smtClean="0"/>
              <a:t>Codd</a:t>
            </a:r>
            <a:r>
              <a:rPr lang="en-US" sz="2400" dirty="0" smtClean="0"/>
              <a:t> database are available in the downloadable Student Files available at:</a:t>
            </a:r>
          </a:p>
          <a:p>
            <a:pPr marL="457200" lvl="1" indent="0">
              <a:buNone/>
            </a:pPr>
            <a:r>
              <a:rPr lang="en-US" sz="2000" dirty="0" smtClean="0"/>
              <a:t>	</a:t>
            </a:r>
            <a:r>
              <a:rPr lang="en-US" sz="2000" dirty="0"/>
              <a:t> </a:t>
            </a:r>
            <a:r>
              <a:rPr lang="en-US" sz="2000" dirty="0">
                <a:solidFill>
                  <a:srgbClr val="0099CC"/>
                </a:solidFill>
              </a:rPr>
              <a:t>http://www.pearsonhighered.com/kroenke/</a:t>
            </a:r>
          </a:p>
          <a:p>
            <a:r>
              <a:rPr lang="en-US" sz="2400" dirty="0" smtClean="0"/>
              <a:t>These include versions for:</a:t>
            </a:r>
          </a:p>
          <a:p>
            <a:pPr lvl="1"/>
            <a:r>
              <a:rPr lang="en-US" sz="2000" dirty="0" smtClean="0"/>
              <a:t>Microsoft Access 2013</a:t>
            </a:r>
          </a:p>
          <a:p>
            <a:pPr lvl="1"/>
            <a:r>
              <a:rPr lang="en-US" sz="2000" dirty="0" smtClean="0"/>
              <a:t>Microsoft SQL Server 2014</a:t>
            </a:r>
          </a:p>
          <a:p>
            <a:pPr lvl="1"/>
            <a:r>
              <a:rPr lang="en-US" sz="2000" dirty="0" smtClean="0"/>
              <a:t>Oracle Database 12c and Oracle Database XE</a:t>
            </a:r>
          </a:p>
          <a:p>
            <a:pPr lvl="1"/>
            <a:r>
              <a:rPr lang="en-US" sz="2000" dirty="0" smtClean="0"/>
              <a:t>MySQL 5.6</a:t>
            </a:r>
          </a:p>
          <a:p>
            <a:r>
              <a:rPr lang="en-US" sz="2400" b="1" dirty="0" smtClean="0">
                <a:solidFill>
                  <a:srgbClr val="0099CC"/>
                </a:solidFill>
              </a:rPr>
              <a:t>We recommend you actually run all material in a live database!</a:t>
            </a:r>
            <a:endParaRPr lang="en-US" sz="2400" b="1" dirty="0">
              <a:solidFill>
                <a:srgbClr val="0099CC"/>
              </a:solidFill>
            </a:endParaRP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10B-</a:t>
            </a:r>
            <a:fld id="{3D17DD6B-B25E-41D0-84E2-CC9BF5AD9F6D}" type="slidenum">
              <a:rPr lang="en-US" smtClean="0"/>
              <a:pPr/>
              <a:t>60</a:t>
            </a:fld>
            <a:endParaRPr lang="en-US" smtClean="0"/>
          </a:p>
          <a:p>
            <a:endParaRPr lang="en-US" dirty="0"/>
          </a:p>
        </p:txBody>
      </p:sp>
    </p:spTree>
    <p:extLst>
      <p:ext uri="{BB962C8B-B14F-4D97-AF65-F5344CB8AC3E}">
        <p14:creationId xmlns:p14="http://schemas.microsoft.com/office/powerpoint/2010/main" val="283554131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57200" y="1447800"/>
            <a:ext cx="8225725" cy="4562614"/>
          </a:xfrm>
          <a:prstGeom prst="rect">
            <a:avLst/>
          </a:prstGeom>
        </p:spPr>
      </p:pic>
      <p:sp>
        <p:nvSpPr>
          <p:cNvPr id="30723" name="Title 1"/>
          <p:cNvSpPr>
            <a:spLocks noGrp="1"/>
          </p:cNvSpPr>
          <p:nvPr>
            <p:ph type="title"/>
          </p:nvPr>
        </p:nvSpPr>
        <p:spPr>
          <a:xfrm>
            <a:off x="457200" y="274638"/>
            <a:ext cx="8229600" cy="1068526"/>
          </a:xfrm>
        </p:spPr>
        <p:txBody>
          <a:bodyPr/>
          <a:lstStyle/>
          <a:p>
            <a:pPr eaLnBrk="1" hangingPunct="1"/>
            <a:r>
              <a:rPr lang="en-US" sz="3600" dirty="0" smtClean="0"/>
              <a:t>Using Existing SQL Scripts</a:t>
            </a:r>
            <a:br>
              <a:rPr lang="en-US" sz="3600" dirty="0" smtClean="0"/>
            </a:br>
            <a:r>
              <a:rPr lang="en-US" sz="2800" dirty="0" smtClean="0"/>
              <a:t>Creating the File System Structure</a:t>
            </a:r>
          </a:p>
        </p:txBody>
      </p:sp>
      <p:sp>
        <p:nvSpPr>
          <p:cNvPr id="2" name="Footer Placeholder 1"/>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10B-</a:t>
            </a:r>
            <a:fld id="{3D17DD6B-B25E-41D0-84E2-CC9BF5AD9F6D}" type="slidenum">
              <a:rPr lang="en-US" smtClean="0"/>
              <a:pPr/>
              <a:t>61</a:t>
            </a:fld>
            <a:endParaRPr lang="en-US" smtClean="0"/>
          </a:p>
          <a:p>
            <a:endParaRPr lang="en-US" dirty="0"/>
          </a:p>
        </p:txBody>
      </p:sp>
    </p:spTree>
    <p:extLst>
      <p:ext uri="{BB962C8B-B14F-4D97-AF65-F5344CB8AC3E}">
        <p14:creationId xmlns:p14="http://schemas.microsoft.com/office/powerpoint/2010/main" val="1749015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0" y="1447801"/>
            <a:ext cx="8225725" cy="4376394"/>
          </a:xfrm>
          <a:prstGeom prst="rect">
            <a:avLst/>
          </a:prstGeom>
        </p:spPr>
      </p:pic>
      <p:sp>
        <p:nvSpPr>
          <p:cNvPr id="30723" name="Title 1"/>
          <p:cNvSpPr>
            <a:spLocks noGrp="1"/>
          </p:cNvSpPr>
          <p:nvPr>
            <p:ph type="title"/>
          </p:nvPr>
        </p:nvSpPr>
        <p:spPr>
          <a:xfrm>
            <a:off x="457200" y="274638"/>
            <a:ext cx="8229600" cy="1068526"/>
          </a:xfrm>
        </p:spPr>
        <p:txBody>
          <a:bodyPr/>
          <a:lstStyle/>
          <a:p>
            <a:r>
              <a:rPr lang="en-US" sz="3600" dirty="0" smtClean="0"/>
              <a:t>Using Existing SQL Scripts</a:t>
            </a:r>
            <a:br>
              <a:rPr lang="en-US" sz="3600" dirty="0" smtClean="0"/>
            </a:br>
            <a:r>
              <a:rPr lang="en-US" sz="2800" dirty="0" smtClean="0"/>
              <a:t>The </a:t>
            </a:r>
            <a:r>
              <a:rPr lang="en-US" sz="2800" dirty="0"/>
              <a:t>Open Dialog Box</a:t>
            </a:r>
            <a:endParaRPr lang="en-US" sz="2800" dirty="0" smtClean="0"/>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10B-</a:t>
            </a:r>
            <a:fld id="{3D17DD6B-B25E-41D0-84E2-CC9BF5AD9F6D}" type="slidenum">
              <a:rPr lang="en-US" smtClean="0"/>
              <a:pPr/>
              <a:t>62</a:t>
            </a:fld>
            <a:endParaRPr lang="en-US" smtClean="0"/>
          </a:p>
          <a:p>
            <a:endParaRPr lang="en-US" dirty="0"/>
          </a:p>
        </p:txBody>
      </p:sp>
    </p:spTree>
    <p:extLst>
      <p:ext uri="{BB962C8B-B14F-4D97-AF65-F5344CB8AC3E}">
        <p14:creationId xmlns:p14="http://schemas.microsoft.com/office/powerpoint/2010/main" val="40261652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1" y="1416804"/>
            <a:ext cx="8229599" cy="4378455"/>
          </a:xfrm>
          <a:prstGeom prst="rect">
            <a:avLst/>
          </a:prstGeom>
        </p:spPr>
      </p:pic>
      <p:sp>
        <p:nvSpPr>
          <p:cNvPr id="30723" name="Title 1"/>
          <p:cNvSpPr>
            <a:spLocks noGrp="1"/>
          </p:cNvSpPr>
          <p:nvPr>
            <p:ph type="title"/>
          </p:nvPr>
        </p:nvSpPr>
        <p:spPr>
          <a:xfrm>
            <a:off x="457200" y="274638"/>
            <a:ext cx="8229600" cy="1068526"/>
          </a:xfrm>
        </p:spPr>
        <p:txBody>
          <a:bodyPr/>
          <a:lstStyle/>
          <a:p>
            <a:r>
              <a:rPr lang="en-US" sz="3600" dirty="0" smtClean="0"/>
              <a:t>Using Existing SQL Scripts</a:t>
            </a:r>
            <a:br>
              <a:rPr lang="en-US" sz="3600" dirty="0" smtClean="0"/>
            </a:br>
            <a:r>
              <a:rPr lang="en-US" sz="2800" dirty="0" smtClean="0"/>
              <a:t>The </a:t>
            </a:r>
            <a:r>
              <a:rPr lang="en-US" sz="2800" dirty="0"/>
              <a:t>Cape </a:t>
            </a:r>
            <a:r>
              <a:rPr lang="en-US" sz="2800" dirty="0" err="1"/>
              <a:t>Codd</a:t>
            </a:r>
            <a:r>
              <a:rPr lang="en-US" sz="2800" dirty="0"/>
              <a:t> </a:t>
            </a:r>
            <a:r>
              <a:rPr lang="en-US" sz="2800" dirty="0" smtClean="0"/>
              <a:t>Database Create </a:t>
            </a:r>
            <a:r>
              <a:rPr lang="en-US" sz="2800" dirty="0"/>
              <a:t>Tables Script</a:t>
            </a:r>
            <a:endParaRPr lang="en-US" sz="2800" dirty="0" smtClean="0"/>
          </a:p>
        </p:txBody>
      </p:sp>
      <p:sp>
        <p:nvSpPr>
          <p:cNvPr id="2" name="Footer Placeholder 1"/>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10B-</a:t>
            </a:r>
            <a:fld id="{3D17DD6B-B25E-41D0-84E2-CC9BF5AD9F6D}" type="slidenum">
              <a:rPr lang="en-US" smtClean="0"/>
              <a:pPr/>
              <a:t>63</a:t>
            </a:fld>
            <a:endParaRPr lang="en-US" smtClean="0"/>
          </a:p>
          <a:p>
            <a:endParaRPr lang="en-US" dirty="0"/>
          </a:p>
        </p:txBody>
      </p:sp>
    </p:spTree>
    <p:extLst>
      <p:ext uri="{BB962C8B-B14F-4D97-AF65-F5344CB8AC3E}">
        <p14:creationId xmlns:p14="http://schemas.microsoft.com/office/powerpoint/2010/main" val="1018022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1" y="1410652"/>
            <a:ext cx="8229600" cy="4378455"/>
          </a:xfrm>
          <a:prstGeom prst="rect">
            <a:avLst/>
          </a:prstGeom>
        </p:spPr>
      </p:pic>
      <p:sp>
        <p:nvSpPr>
          <p:cNvPr id="30723" name="Title 1"/>
          <p:cNvSpPr>
            <a:spLocks noGrp="1"/>
          </p:cNvSpPr>
          <p:nvPr>
            <p:ph type="title"/>
          </p:nvPr>
        </p:nvSpPr>
        <p:spPr>
          <a:xfrm>
            <a:off x="457200" y="274638"/>
            <a:ext cx="8229600" cy="1068526"/>
          </a:xfrm>
        </p:spPr>
        <p:txBody>
          <a:bodyPr/>
          <a:lstStyle/>
          <a:p>
            <a:r>
              <a:rPr lang="en-US" sz="3600" dirty="0" smtClean="0"/>
              <a:t>Using Existing SQL Scripts</a:t>
            </a:r>
            <a:br>
              <a:rPr lang="en-US" sz="3600" dirty="0" smtClean="0"/>
            </a:br>
            <a:r>
              <a:rPr lang="en-US" sz="2400" dirty="0" smtClean="0"/>
              <a:t>The </a:t>
            </a:r>
            <a:r>
              <a:rPr lang="en-US" sz="2400" dirty="0"/>
              <a:t>Cape </a:t>
            </a:r>
            <a:r>
              <a:rPr lang="en-US" sz="2400" dirty="0" err="1"/>
              <a:t>Codd</a:t>
            </a:r>
            <a:r>
              <a:rPr lang="en-US" sz="2400" dirty="0"/>
              <a:t> </a:t>
            </a:r>
            <a:r>
              <a:rPr lang="en-US" sz="2400" dirty="0" smtClean="0"/>
              <a:t>Database </a:t>
            </a:r>
            <a:r>
              <a:rPr lang="en-US" sz="2400" dirty="0"/>
              <a:t>Table Objects in </a:t>
            </a:r>
            <a:r>
              <a:rPr lang="en-US" sz="2400" dirty="0" smtClean="0"/>
              <a:t>the Navigator</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10B-</a:t>
            </a:r>
            <a:fld id="{3D17DD6B-B25E-41D0-84E2-CC9BF5AD9F6D}" type="slidenum">
              <a:rPr lang="en-US" smtClean="0"/>
              <a:pPr/>
              <a:t>64</a:t>
            </a:fld>
            <a:endParaRPr lang="en-US" smtClean="0"/>
          </a:p>
          <a:p>
            <a:endParaRPr lang="en-US" dirty="0"/>
          </a:p>
        </p:txBody>
      </p:sp>
    </p:spTree>
    <p:extLst>
      <p:ext uri="{BB962C8B-B14F-4D97-AF65-F5344CB8AC3E}">
        <p14:creationId xmlns:p14="http://schemas.microsoft.com/office/powerpoint/2010/main" val="33820695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Users\DAVIDA~1\AppData\Local\Temp\SNAGHTMLfe27e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379327"/>
            <a:ext cx="8233561" cy="4409780"/>
          </a:xfrm>
          <a:prstGeom prst="rect">
            <a:avLst/>
          </a:prstGeom>
          <a:noFill/>
          <a:extLst>
            <a:ext uri="{909E8E84-426E-40DD-AFC4-6F175D3DCCD1}">
              <a14:hiddenFill xmlns:a14="http://schemas.microsoft.com/office/drawing/2010/main">
                <a:solidFill>
                  <a:srgbClr val="FFFFFF"/>
                </a:solidFill>
              </a14:hiddenFill>
            </a:ext>
          </a:extLst>
        </p:spPr>
      </p:pic>
      <p:sp>
        <p:nvSpPr>
          <p:cNvPr id="30723" name="Title 1"/>
          <p:cNvSpPr>
            <a:spLocks noGrp="1"/>
          </p:cNvSpPr>
          <p:nvPr>
            <p:ph type="title"/>
          </p:nvPr>
        </p:nvSpPr>
        <p:spPr>
          <a:xfrm>
            <a:off x="457200" y="274638"/>
            <a:ext cx="8229600" cy="1068526"/>
          </a:xfrm>
        </p:spPr>
        <p:txBody>
          <a:bodyPr/>
          <a:lstStyle/>
          <a:p>
            <a:r>
              <a:rPr lang="en-US" sz="3600" dirty="0" smtClean="0"/>
              <a:t>Using Existing SQL Scripts</a:t>
            </a:r>
            <a:br>
              <a:rPr lang="en-US" sz="3600" dirty="0" smtClean="0"/>
            </a:br>
            <a:r>
              <a:rPr lang="en-US" sz="2800" dirty="0" smtClean="0"/>
              <a:t>The Filter Dialog Box</a:t>
            </a:r>
          </a:p>
        </p:txBody>
      </p:sp>
      <p:sp>
        <p:nvSpPr>
          <p:cNvPr id="2" name="Footer Placeholder 1"/>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10B-</a:t>
            </a:r>
            <a:fld id="{3D17DD6B-B25E-41D0-84E2-CC9BF5AD9F6D}" type="slidenum">
              <a:rPr lang="en-US" smtClean="0"/>
              <a:pPr/>
              <a:t>65</a:t>
            </a:fld>
            <a:endParaRPr lang="en-US" smtClean="0"/>
          </a:p>
          <a:p>
            <a:endParaRPr lang="en-US" dirty="0"/>
          </a:p>
        </p:txBody>
      </p:sp>
    </p:spTree>
    <p:extLst>
      <p:ext uri="{BB962C8B-B14F-4D97-AF65-F5344CB8AC3E}">
        <p14:creationId xmlns:p14="http://schemas.microsoft.com/office/powerpoint/2010/main" val="614984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0" y="1399991"/>
            <a:ext cx="8229600" cy="4336981"/>
          </a:xfrm>
          <a:prstGeom prst="rect">
            <a:avLst/>
          </a:prstGeom>
        </p:spPr>
      </p:pic>
      <p:sp>
        <p:nvSpPr>
          <p:cNvPr id="30723" name="Title 1"/>
          <p:cNvSpPr>
            <a:spLocks noGrp="1"/>
          </p:cNvSpPr>
          <p:nvPr>
            <p:ph type="title"/>
          </p:nvPr>
        </p:nvSpPr>
        <p:spPr>
          <a:xfrm>
            <a:off x="457200" y="274638"/>
            <a:ext cx="8229600" cy="1068526"/>
          </a:xfrm>
        </p:spPr>
        <p:txBody>
          <a:bodyPr/>
          <a:lstStyle/>
          <a:p>
            <a:r>
              <a:rPr lang="en-US" sz="3600" dirty="0" smtClean="0"/>
              <a:t>Using Existing SQL Scripts</a:t>
            </a:r>
            <a:br>
              <a:rPr lang="en-US" sz="3600" dirty="0" smtClean="0"/>
            </a:br>
            <a:r>
              <a:rPr lang="en-US" sz="2800" dirty="0" smtClean="0"/>
              <a:t>The </a:t>
            </a:r>
            <a:r>
              <a:rPr lang="en-US" sz="2800" dirty="0"/>
              <a:t>Filtered Cape </a:t>
            </a:r>
            <a:r>
              <a:rPr lang="en-US" sz="2800" dirty="0" err="1" smtClean="0"/>
              <a:t>Codd</a:t>
            </a:r>
            <a:r>
              <a:rPr lang="en-US" sz="2800" dirty="0" smtClean="0"/>
              <a:t> Database </a:t>
            </a:r>
            <a:r>
              <a:rPr lang="en-US" sz="2800" dirty="0"/>
              <a:t>Tables</a:t>
            </a:r>
            <a:endParaRPr lang="en-US" sz="2800" dirty="0" smtClean="0"/>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10B-</a:t>
            </a:r>
            <a:fld id="{3D17DD6B-B25E-41D0-84E2-CC9BF5AD9F6D}" type="slidenum">
              <a:rPr lang="en-US" smtClean="0"/>
              <a:pPr/>
              <a:t>66</a:t>
            </a:fld>
            <a:endParaRPr lang="en-US" smtClean="0"/>
          </a:p>
          <a:p>
            <a:endParaRPr lang="en-US" dirty="0"/>
          </a:p>
        </p:txBody>
      </p:sp>
    </p:spTree>
    <p:extLst>
      <p:ext uri="{BB962C8B-B14F-4D97-AF65-F5344CB8AC3E}">
        <p14:creationId xmlns:p14="http://schemas.microsoft.com/office/powerpoint/2010/main" val="38408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C:\Users\DAVIDA~1\AppData\Local\Temp\SNAGHTML1004f3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1" y="1399991"/>
            <a:ext cx="8229600" cy="4343236"/>
          </a:xfrm>
          <a:prstGeom prst="rect">
            <a:avLst/>
          </a:prstGeom>
          <a:noFill/>
          <a:extLst>
            <a:ext uri="{909E8E84-426E-40DD-AFC4-6F175D3DCCD1}">
              <a14:hiddenFill xmlns:a14="http://schemas.microsoft.com/office/drawing/2010/main">
                <a:solidFill>
                  <a:srgbClr val="FFFFFF"/>
                </a:solidFill>
              </a14:hiddenFill>
            </a:ext>
          </a:extLst>
        </p:spPr>
      </p:pic>
      <p:sp>
        <p:nvSpPr>
          <p:cNvPr id="30723" name="Title 1"/>
          <p:cNvSpPr>
            <a:spLocks noGrp="1"/>
          </p:cNvSpPr>
          <p:nvPr>
            <p:ph type="title"/>
          </p:nvPr>
        </p:nvSpPr>
        <p:spPr>
          <a:xfrm>
            <a:off x="457200" y="274638"/>
            <a:ext cx="8229600" cy="1068526"/>
          </a:xfrm>
        </p:spPr>
        <p:txBody>
          <a:bodyPr/>
          <a:lstStyle/>
          <a:p>
            <a:r>
              <a:rPr lang="en-US" sz="3600" dirty="0" smtClean="0"/>
              <a:t>Using Existing SQL Scripts</a:t>
            </a:r>
            <a:br>
              <a:rPr lang="en-US" sz="3600" dirty="0" smtClean="0"/>
            </a:br>
            <a:r>
              <a:rPr lang="en-US" sz="2800" dirty="0" smtClean="0"/>
              <a:t>Querying </a:t>
            </a:r>
            <a:r>
              <a:rPr lang="en-US" sz="2800" dirty="0"/>
              <a:t>the Cape </a:t>
            </a:r>
            <a:r>
              <a:rPr lang="en-US" sz="2800" dirty="0" err="1" smtClean="0"/>
              <a:t>Codd</a:t>
            </a:r>
            <a:r>
              <a:rPr lang="en-US" sz="2800" dirty="0" smtClean="0"/>
              <a:t> Database</a:t>
            </a:r>
          </a:p>
        </p:txBody>
      </p:sp>
      <p:sp>
        <p:nvSpPr>
          <p:cNvPr id="2" name="Footer Placeholder 1"/>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10B-</a:t>
            </a:r>
            <a:fld id="{3D17DD6B-B25E-41D0-84E2-CC9BF5AD9F6D}" type="slidenum">
              <a:rPr lang="en-US" smtClean="0"/>
              <a:pPr/>
              <a:t>67</a:t>
            </a:fld>
            <a:endParaRPr lang="en-US" smtClean="0"/>
          </a:p>
          <a:p>
            <a:endParaRPr lang="en-US" dirty="0"/>
          </a:p>
        </p:txBody>
      </p:sp>
    </p:spTree>
    <p:extLst>
      <p:ext uri="{BB962C8B-B14F-4D97-AF65-F5344CB8AC3E}">
        <p14:creationId xmlns:p14="http://schemas.microsoft.com/office/powerpoint/2010/main" val="341082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0" y="1399991"/>
            <a:ext cx="8229600" cy="4336981"/>
          </a:xfrm>
          <a:prstGeom prst="rect">
            <a:avLst/>
          </a:prstGeom>
        </p:spPr>
      </p:pic>
      <p:sp>
        <p:nvSpPr>
          <p:cNvPr id="30723" name="Title 1"/>
          <p:cNvSpPr>
            <a:spLocks noGrp="1"/>
          </p:cNvSpPr>
          <p:nvPr>
            <p:ph type="title"/>
          </p:nvPr>
        </p:nvSpPr>
        <p:spPr>
          <a:xfrm>
            <a:off x="457200" y="274638"/>
            <a:ext cx="8229600" cy="1068526"/>
          </a:xfrm>
        </p:spPr>
        <p:txBody>
          <a:bodyPr/>
          <a:lstStyle/>
          <a:p>
            <a:r>
              <a:rPr lang="en-US" sz="3600" dirty="0" smtClean="0"/>
              <a:t>Using Existing SQL Scripts</a:t>
            </a:r>
            <a:br>
              <a:rPr lang="en-US" sz="3600" dirty="0" smtClean="0"/>
            </a:br>
            <a:r>
              <a:rPr lang="en-US" sz="2800" dirty="0" smtClean="0"/>
              <a:t>Saving </a:t>
            </a:r>
            <a:r>
              <a:rPr lang="en-US" sz="2800" dirty="0"/>
              <a:t>the SQL Query as </a:t>
            </a:r>
            <a:r>
              <a:rPr lang="en-US" sz="2800" dirty="0" smtClean="0"/>
              <a:t>an SQL </a:t>
            </a:r>
            <a:r>
              <a:rPr lang="en-US" sz="2800" dirty="0"/>
              <a:t>Script</a:t>
            </a:r>
            <a:endParaRPr lang="en-US" sz="2800" dirty="0" smtClean="0"/>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10B-</a:t>
            </a:r>
            <a:fld id="{3D17DD6B-B25E-41D0-84E2-CC9BF5AD9F6D}" type="slidenum">
              <a:rPr lang="en-US" smtClean="0"/>
              <a:pPr/>
              <a:t>68</a:t>
            </a:fld>
            <a:endParaRPr lang="en-US" smtClean="0"/>
          </a:p>
          <a:p>
            <a:endParaRPr lang="en-US" dirty="0"/>
          </a:p>
        </p:txBody>
      </p:sp>
    </p:spTree>
    <p:extLst>
      <p:ext uri="{BB962C8B-B14F-4D97-AF65-F5344CB8AC3E}">
        <p14:creationId xmlns:p14="http://schemas.microsoft.com/office/powerpoint/2010/main" val="28994669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C:\Users\DAVIDA~1\AppData\Local\Temp\SNAGHTML102fd1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1" y="1399991"/>
            <a:ext cx="8229600" cy="4336982"/>
          </a:xfrm>
          <a:prstGeom prst="rect">
            <a:avLst/>
          </a:prstGeom>
          <a:noFill/>
          <a:extLst>
            <a:ext uri="{909E8E84-426E-40DD-AFC4-6F175D3DCCD1}">
              <a14:hiddenFill xmlns:a14="http://schemas.microsoft.com/office/drawing/2010/main">
                <a:solidFill>
                  <a:srgbClr val="FFFFFF"/>
                </a:solidFill>
              </a14:hiddenFill>
            </a:ext>
          </a:extLst>
        </p:spPr>
      </p:pic>
      <p:sp>
        <p:nvSpPr>
          <p:cNvPr id="30723" name="Title 1"/>
          <p:cNvSpPr>
            <a:spLocks noGrp="1"/>
          </p:cNvSpPr>
          <p:nvPr>
            <p:ph type="title"/>
          </p:nvPr>
        </p:nvSpPr>
        <p:spPr>
          <a:xfrm>
            <a:off x="457200" y="274638"/>
            <a:ext cx="8229600" cy="1068526"/>
          </a:xfrm>
        </p:spPr>
        <p:txBody>
          <a:bodyPr/>
          <a:lstStyle/>
          <a:p>
            <a:r>
              <a:rPr lang="en-US" sz="2000" dirty="0" smtClean="0"/>
              <a:t>Using </a:t>
            </a:r>
            <a:r>
              <a:rPr lang="en-US" sz="2000" dirty="0"/>
              <a:t>a Single SQL Script to Store Multiple SQL </a:t>
            </a:r>
            <a:r>
              <a:rPr lang="en-US" sz="2000" dirty="0" smtClean="0"/>
              <a:t>Commands</a:t>
            </a:r>
            <a:br>
              <a:rPr lang="en-US" sz="2000" dirty="0" smtClean="0"/>
            </a:br>
            <a:r>
              <a:rPr lang="en-US" sz="2800" dirty="0" smtClean="0"/>
              <a:t>The </a:t>
            </a:r>
            <a:r>
              <a:rPr lang="en-US" sz="2800" dirty="0"/>
              <a:t>Edited SQL Script</a:t>
            </a:r>
            <a:endParaRPr lang="en-US" sz="2800" dirty="0" smtClean="0"/>
          </a:p>
        </p:txBody>
      </p:sp>
      <p:sp>
        <p:nvSpPr>
          <p:cNvPr id="2" name="Footer Placeholder 1"/>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10B-</a:t>
            </a:r>
            <a:fld id="{3D17DD6B-B25E-41D0-84E2-CC9BF5AD9F6D}" type="slidenum">
              <a:rPr lang="en-US" smtClean="0"/>
              <a:pPr/>
              <a:t>69</a:t>
            </a:fld>
            <a:endParaRPr lang="en-US" smtClean="0"/>
          </a:p>
          <a:p>
            <a:endParaRPr lang="en-US" dirty="0"/>
          </a:p>
        </p:txBody>
      </p:sp>
    </p:spTree>
    <p:extLst>
      <p:ext uri="{BB962C8B-B14F-4D97-AF65-F5344CB8AC3E}">
        <p14:creationId xmlns:p14="http://schemas.microsoft.com/office/powerpoint/2010/main" val="12292320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dirty="0" smtClean="0"/>
              <a:t>Introduction II</a:t>
            </a:r>
          </a:p>
        </p:txBody>
      </p:sp>
      <p:sp>
        <p:nvSpPr>
          <p:cNvPr id="8195" name="Rectangle 3"/>
          <p:cNvSpPr>
            <a:spLocks noGrp="1" noChangeArrowheads="1"/>
          </p:cNvSpPr>
          <p:nvPr>
            <p:ph idx="1"/>
          </p:nvPr>
        </p:nvSpPr>
        <p:spPr/>
        <p:txBody>
          <a:bodyPr/>
          <a:lstStyle/>
          <a:p>
            <a:pPr lvl="1"/>
            <a:r>
              <a:rPr lang="en-US" sz="2000" b="1" dirty="0" smtClean="0"/>
              <a:t>Standard </a:t>
            </a:r>
            <a:r>
              <a:rPr lang="en-US" sz="2000" b="1" dirty="0"/>
              <a:t>Edition. </a:t>
            </a:r>
            <a:r>
              <a:rPr lang="en-US" sz="2000" dirty="0"/>
              <a:t>This is the basic commercial version of Oracle Database 12</a:t>
            </a:r>
            <a:r>
              <a:rPr lang="en-US" sz="2000" i="1" dirty="0"/>
              <a:t>c</a:t>
            </a:r>
            <a:r>
              <a:rPr lang="en-US" sz="2000" dirty="0"/>
              <a:t>. </a:t>
            </a:r>
            <a:r>
              <a:rPr lang="en-US" sz="2000" dirty="0" smtClean="0"/>
              <a:t>It does </a:t>
            </a:r>
            <a:r>
              <a:rPr lang="en-US" sz="2000" dirty="0"/>
              <a:t>not have the complete feature set of the Enterprise Edition. It can support up </a:t>
            </a:r>
            <a:r>
              <a:rPr lang="en-US" sz="2000" dirty="0" smtClean="0"/>
              <a:t>to four </a:t>
            </a:r>
            <a:r>
              <a:rPr lang="en-US" sz="2000" dirty="0"/>
              <a:t>CPUs and includes only limited data warehouse capabilities.</a:t>
            </a:r>
          </a:p>
          <a:p>
            <a:pPr lvl="1"/>
            <a:r>
              <a:rPr lang="en-US" sz="2000" b="1" dirty="0" smtClean="0"/>
              <a:t>Standard </a:t>
            </a:r>
            <a:r>
              <a:rPr lang="en-US" sz="2000" b="1" dirty="0"/>
              <a:t>Edition One. </a:t>
            </a:r>
            <a:r>
              <a:rPr lang="en-US" sz="2000" dirty="0"/>
              <a:t>This is a variant of the basic commercial version. It </a:t>
            </a:r>
            <a:r>
              <a:rPr lang="en-US" sz="2000" dirty="0" smtClean="0"/>
              <a:t>supports only </a:t>
            </a:r>
            <a:r>
              <a:rPr lang="en-US" sz="2000" dirty="0"/>
              <a:t>two CPUs and has the same limited data warehouse capabilities of </a:t>
            </a:r>
            <a:r>
              <a:rPr lang="en-US" sz="2000" dirty="0" smtClean="0"/>
              <a:t>the Oracle </a:t>
            </a:r>
            <a:r>
              <a:rPr lang="en-US" sz="2000" dirty="0"/>
              <a:t>Database 12</a:t>
            </a:r>
            <a:r>
              <a:rPr lang="en-US" sz="2000" i="1" dirty="0"/>
              <a:t>c </a:t>
            </a:r>
            <a:r>
              <a:rPr lang="en-US" sz="2000" dirty="0"/>
              <a:t>Standard Edition.</a:t>
            </a:r>
          </a:p>
          <a:p>
            <a:pPr lvl="1"/>
            <a:r>
              <a:rPr lang="en-US" sz="2000" b="1" dirty="0" smtClean="0"/>
              <a:t>Express </a:t>
            </a:r>
            <a:r>
              <a:rPr lang="en-US" sz="2000" b="1" dirty="0"/>
              <a:t>Edition 11</a:t>
            </a:r>
            <a:r>
              <a:rPr lang="en-US" sz="2000" b="1" i="1" dirty="0"/>
              <a:t>g </a:t>
            </a:r>
            <a:r>
              <a:rPr lang="en-US" sz="2000" b="1" dirty="0"/>
              <a:t>Release 2 (Oracle Database XE). </a:t>
            </a:r>
            <a:r>
              <a:rPr lang="en-US" sz="2000" dirty="0"/>
              <a:t>This is a free </a:t>
            </a:r>
            <a:r>
              <a:rPr lang="en-US" sz="2000" dirty="0" smtClean="0"/>
              <a:t>downloadable version </a:t>
            </a:r>
            <a:r>
              <a:rPr lang="en-US" sz="2000" dirty="0"/>
              <a:t>based on Oracle Database 11</a:t>
            </a:r>
            <a:r>
              <a:rPr lang="en-US" sz="2000" i="1" dirty="0"/>
              <a:t>g </a:t>
            </a:r>
            <a:r>
              <a:rPr lang="en-US" sz="2000" dirty="0"/>
              <a:t>Release 2, and Oracle </a:t>
            </a:r>
            <a:r>
              <a:rPr lang="en-US" sz="2000" dirty="0" smtClean="0"/>
              <a:t>documentation refers </a:t>
            </a:r>
            <a:r>
              <a:rPr lang="en-US" sz="2000" dirty="0"/>
              <a:t>to it as Oracle Database XE. It has limited features: It supports only </a:t>
            </a:r>
            <a:r>
              <a:rPr lang="en-US" sz="2000" dirty="0" smtClean="0"/>
              <a:t>one </a:t>
            </a:r>
            <a:r>
              <a:rPr lang="en-US" sz="2000" dirty="0"/>
              <a:t>CPU, it has 1 GB of memory, and the maximum database size is only 11 GB. </a:t>
            </a:r>
            <a:r>
              <a:rPr lang="en-US" sz="2000" dirty="0" smtClean="0"/>
              <a:t>Despite its </a:t>
            </a:r>
            <a:r>
              <a:rPr lang="en-US" sz="2000" dirty="0"/>
              <a:t>limitations, it is a great learning tool</a:t>
            </a:r>
            <a:r>
              <a:rPr lang="en-US" sz="2000" dirty="0" smtClean="0"/>
              <a:t>.</a:t>
            </a:r>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10B-</a:t>
            </a:r>
            <a:fld id="{3D17DD6B-B25E-41D0-84E2-CC9BF5AD9F6D}" type="slidenum">
              <a:rPr lang="en-US" smtClean="0"/>
              <a:pPr/>
              <a:t>7</a:t>
            </a:fld>
            <a:endParaRPr lang="en-US" smtClean="0"/>
          </a:p>
          <a:p>
            <a:endParaRPr lang="en-US" dirty="0"/>
          </a:p>
        </p:txBody>
      </p:sp>
    </p:spTree>
    <p:extLst>
      <p:ext uri="{BB962C8B-B14F-4D97-AF65-F5344CB8AC3E}">
        <p14:creationId xmlns:p14="http://schemas.microsoft.com/office/powerpoint/2010/main" val="42358274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slide(fromBottom)">
                                      <p:cBhvr>
                                        <p:cTn id="7" dur="500"/>
                                        <p:tgtEl>
                                          <p:spTgt spid="8195">
                                            <p:txEl>
                                              <p:pRg st="0" end="0"/>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8195">
                                            <p:txEl>
                                              <p:pRg st="1" end="1"/>
                                            </p:txEl>
                                          </p:spTgt>
                                        </p:tgtEl>
                                        <p:attrNameLst>
                                          <p:attrName>style.visibility</p:attrName>
                                        </p:attrNameLst>
                                      </p:cBhvr>
                                      <p:to>
                                        <p:strVal val="visible"/>
                                      </p:to>
                                    </p:set>
                                    <p:animEffect transition="in" filter="slide(fromBottom)">
                                      <p:cBhvr>
                                        <p:cTn id="10" dur="500"/>
                                        <p:tgtEl>
                                          <p:spTgt spid="8195">
                                            <p:txEl>
                                              <p:pRg st="1" end="1"/>
                                            </p:txEl>
                                          </p:spTgt>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8195">
                                            <p:txEl>
                                              <p:pRg st="2" end="2"/>
                                            </p:txEl>
                                          </p:spTgt>
                                        </p:tgtEl>
                                        <p:attrNameLst>
                                          <p:attrName>style.visibility</p:attrName>
                                        </p:attrNameLst>
                                      </p:cBhvr>
                                      <p:to>
                                        <p:strVal val="visible"/>
                                      </p:to>
                                    </p:set>
                                    <p:animEffect transition="in" filter="slide(fromBottom)">
                                      <p:cBhvr>
                                        <p:cTn id="13" dur="500"/>
                                        <p:tgtEl>
                                          <p:spTgt spid="819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C:\Users\DAVIDA~1\AppData\Local\Temp\SNAGHTML10433e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1" y="1399991"/>
            <a:ext cx="8229600" cy="4336982"/>
          </a:xfrm>
          <a:prstGeom prst="rect">
            <a:avLst/>
          </a:prstGeom>
          <a:noFill/>
          <a:extLst>
            <a:ext uri="{909E8E84-426E-40DD-AFC4-6F175D3DCCD1}">
              <a14:hiddenFill xmlns:a14="http://schemas.microsoft.com/office/drawing/2010/main">
                <a:solidFill>
                  <a:srgbClr val="FFFFFF"/>
                </a:solidFill>
              </a14:hiddenFill>
            </a:ext>
          </a:extLst>
        </p:spPr>
      </p:pic>
      <p:sp>
        <p:nvSpPr>
          <p:cNvPr id="30723" name="Title 1"/>
          <p:cNvSpPr>
            <a:spLocks noGrp="1"/>
          </p:cNvSpPr>
          <p:nvPr>
            <p:ph type="title"/>
          </p:nvPr>
        </p:nvSpPr>
        <p:spPr>
          <a:xfrm>
            <a:off x="457200" y="274638"/>
            <a:ext cx="8229600" cy="1068526"/>
          </a:xfrm>
        </p:spPr>
        <p:txBody>
          <a:bodyPr/>
          <a:lstStyle/>
          <a:p>
            <a:r>
              <a:rPr lang="en-US" sz="2000" dirty="0" smtClean="0"/>
              <a:t>Using </a:t>
            </a:r>
            <a:r>
              <a:rPr lang="en-US" sz="2000" dirty="0"/>
              <a:t>a Single SQL Script to Store Multiple SQL </a:t>
            </a:r>
            <a:r>
              <a:rPr lang="en-US" sz="2000" dirty="0" smtClean="0"/>
              <a:t>Commands</a:t>
            </a:r>
            <a:br>
              <a:rPr lang="en-US" sz="2000" dirty="0" smtClean="0"/>
            </a:br>
            <a:r>
              <a:rPr lang="en-US" sz="2800" dirty="0" smtClean="0"/>
              <a:t>The </a:t>
            </a:r>
            <a:r>
              <a:rPr lang="en-US" sz="2800" dirty="0"/>
              <a:t>File | Save As . . </a:t>
            </a:r>
            <a:r>
              <a:rPr lang="en-US" sz="2800" dirty="0" smtClean="0"/>
              <a:t>. Command</a:t>
            </a:r>
          </a:p>
        </p:txBody>
      </p:sp>
      <p:sp>
        <p:nvSpPr>
          <p:cNvPr id="2" name="Footer Placeholder 1"/>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10B-</a:t>
            </a:r>
            <a:fld id="{3D17DD6B-B25E-41D0-84E2-CC9BF5AD9F6D}" type="slidenum">
              <a:rPr lang="en-US" smtClean="0"/>
              <a:pPr/>
              <a:t>70</a:t>
            </a:fld>
            <a:endParaRPr lang="en-US" smtClean="0"/>
          </a:p>
          <a:p>
            <a:endParaRPr lang="en-US" dirty="0"/>
          </a:p>
        </p:txBody>
      </p:sp>
    </p:spTree>
    <p:extLst>
      <p:ext uri="{BB962C8B-B14F-4D97-AF65-F5344CB8AC3E}">
        <p14:creationId xmlns:p14="http://schemas.microsoft.com/office/powerpoint/2010/main" val="5605657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0" y="1394825"/>
            <a:ext cx="8229600" cy="4336981"/>
          </a:xfrm>
          <a:prstGeom prst="rect">
            <a:avLst/>
          </a:prstGeom>
        </p:spPr>
      </p:pic>
      <p:pic>
        <p:nvPicPr>
          <p:cNvPr id="29698" name="Picture 2" descr="C:\Users\DAVIDA~1\AppData\Local\Temp\SNAGHTML10433e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1" y="1399991"/>
            <a:ext cx="8229600" cy="4336982"/>
          </a:xfrm>
          <a:prstGeom prst="rect">
            <a:avLst/>
          </a:prstGeom>
          <a:noFill/>
          <a:extLst>
            <a:ext uri="{909E8E84-426E-40DD-AFC4-6F175D3DCCD1}">
              <a14:hiddenFill xmlns:a14="http://schemas.microsoft.com/office/drawing/2010/main">
                <a:solidFill>
                  <a:srgbClr val="FFFFFF"/>
                </a:solidFill>
              </a14:hiddenFill>
            </a:ext>
          </a:extLst>
        </p:spPr>
      </p:pic>
      <p:sp>
        <p:nvSpPr>
          <p:cNvPr id="30723" name="Title 1"/>
          <p:cNvSpPr>
            <a:spLocks noGrp="1"/>
          </p:cNvSpPr>
          <p:nvPr>
            <p:ph type="title"/>
          </p:nvPr>
        </p:nvSpPr>
        <p:spPr>
          <a:xfrm>
            <a:off x="457200" y="274638"/>
            <a:ext cx="8229600" cy="1068526"/>
          </a:xfrm>
        </p:spPr>
        <p:txBody>
          <a:bodyPr/>
          <a:lstStyle/>
          <a:p>
            <a:r>
              <a:rPr lang="en-US" sz="2000" dirty="0" smtClean="0"/>
              <a:t>Using </a:t>
            </a:r>
            <a:r>
              <a:rPr lang="en-US" sz="2000" dirty="0"/>
              <a:t>a Single SQL Script to Store Multiple SQL </a:t>
            </a:r>
            <a:r>
              <a:rPr lang="en-US" sz="2000" dirty="0" smtClean="0"/>
              <a:t>Commands</a:t>
            </a:r>
            <a:br>
              <a:rPr lang="en-US" sz="2000" dirty="0" smtClean="0"/>
            </a:br>
            <a:r>
              <a:rPr lang="en-US" sz="2800" dirty="0" smtClean="0"/>
              <a:t>The </a:t>
            </a:r>
            <a:r>
              <a:rPr lang="en-US" sz="2800" dirty="0"/>
              <a:t>Renamed SQL Script</a:t>
            </a:r>
            <a:endParaRPr lang="en-US" sz="2800" dirty="0" smtClean="0"/>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10B-</a:t>
            </a:r>
            <a:fld id="{3D17DD6B-B25E-41D0-84E2-CC9BF5AD9F6D}" type="slidenum">
              <a:rPr lang="en-US" smtClean="0"/>
              <a:pPr/>
              <a:t>71</a:t>
            </a:fld>
            <a:endParaRPr lang="en-US" smtClean="0"/>
          </a:p>
          <a:p>
            <a:endParaRPr lang="en-US" dirty="0"/>
          </a:p>
        </p:txBody>
      </p:sp>
    </p:spTree>
    <p:extLst>
      <p:ext uri="{BB962C8B-B14F-4D97-AF65-F5344CB8AC3E}">
        <p14:creationId xmlns:p14="http://schemas.microsoft.com/office/powerpoint/2010/main" val="2779687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3"/>
          <p:cNvSpPr>
            <a:spLocks noGrp="1" noChangeArrowheads="1"/>
          </p:cNvSpPr>
          <p:nvPr>
            <p:ph type="title"/>
          </p:nvPr>
        </p:nvSpPr>
        <p:spPr>
          <a:xfrm>
            <a:off x="0" y="0"/>
            <a:ext cx="9144000" cy="2514600"/>
          </a:xfrm>
        </p:spPr>
        <p:txBody>
          <a:bodyPr/>
          <a:lstStyle/>
          <a:p>
            <a:pPr eaLnBrk="1" hangingPunct="1"/>
            <a:r>
              <a:rPr lang="en-US" sz="3600" dirty="0" smtClean="0"/>
              <a:t/>
            </a:r>
            <a:br>
              <a:rPr lang="en-US" sz="3600" dirty="0" smtClean="0"/>
            </a:br>
            <a:r>
              <a:rPr lang="en-US" sz="3600" dirty="0" smtClean="0">
                <a:latin typeface="Calibri" panose="020F0502020204030204" pitchFamily="34" charset="0"/>
                <a:ea typeface="Calibri" panose="020F0502020204030204" pitchFamily="34" charset="0"/>
                <a:cs typeface="Calibri" panose="020F0502020204030204" pitchFamily="34" charset="0"/>
              </a:rPr>
              <a:t>David </a:t>
            </a:r>
            <a:r>
              <a:rPr lang="en-US" sz="3600" dirty="0" err="1" smtClean="0">
                <a:latin typeface="Calibri" panose="020F0502020204030204" pitchFamily="34" charset="0"/>
                <a:ea typeface="Calibri" panose="020F0502020204030204" pitchFamily="34" charset="0"/>
                <a:cs typeface="Calibri" panose="020F0502020204030204" pitchFamily="34" charset="0"/>
              </a:rPr>
              <a:t>Kroenke</a:t>
            </a:r>
            <a:r>
              <a:rPr lang="en-US" sz="3600" dirty="0" smtClean="0">
                <a:latin typeface="Calibri" panose="020F0502020204030204" pitchFamily="34" charset="0"/>
                <a:ea typeface="Calibri" panose="020F0502020204030204" pitchFamily="34" charset="0"/>
                <a:cs typeface="Calibri" panose="020F0502020204030204" pitchFamily="34" charset="0"/>
              </a:rPr>
              <a:t> and David Auer</a:t>
            </a:r>
            <a:r>
              <a:rPr lang="en-US" sz="3600" dirty="0" smtClean="0"/>
              <a:t/>
            </a:r>
            <a:br>
              <a:rPr lang="en-US" sz="3600" dirty="0" smtClean="0"/>
            </a:br>
            <a:r>
              <a:rPr lang="en-US" sz="4000" dirty="0" smtClean="0"/>
              <a:t> </a:t>
            </a:r>
            <a:r>
              <a:rPr lang="en-US" sz="4000" dirty="0" smtClean="0">
                <a:solidFill>
                  <a:schemeClr val="accent3"/>
                </a:solidFill>
                <a:latin typeface="Calibri" panose="020F0502020204030204" pitchFamily="34" charset="0"/>
                <a:ea typeface="Calibri" panose="020F0502020204030204" pitchFamily="34" charset="0"/>
                <a:cs typeface="Calibri" panose="020F0502020204030204" pitchFamily="34" charset="0"/>
              </a:rPr>
              <a:t>Database Processing</a:t>
            </a:r>
            <a:r>
              <a:rPr lang="en-US" sz="4000" dirty="0" smtClean="0">
                <a:solidFill>
                  <a:schemeClr val="tx1"/>
                </a:solidFill>
                <a:latin typeface="Calibri" panose="020F0502020204030204" pitchFamily="34" charset="0"/>
                <a:ea typeface="Calibri" panose="020F0502020204030204" pitchFamily="34" charset="0"/>
                <a:cs typeface="Calibri" panose="020F0502020204030204" pitchFamily="34" charset="0"/>
              </a:rPr>
              <a:t/>
            </a:r>
            <a:br>
              <a:rPr lang="en-US" sz="4000" dirty="0" smtClean="0">
                <a:solidFill>
                  <a:schemeClr val="tx1"/>
                </a:solidFill>
                <a:latin typeface="Calibri" panose="020F0502020204030204" pitchFamily="34" charset="0"/>
                <a:ea typeface="Calibri" panose="020F0502020204030204" pitchFamily="34" charset="0"/>
                <a:cs typeface="Calibri" panose="020F0502020204030204" pitchFamily="34" charset="0"/>
              </a:rPr>
            </a:br>
            <a:r>
              <a:rPr lang="en-US" sz="3200" dirty="0" smtClean="0">
                <a:solidFill>
                  <a:schemeClr val="bg2">
                    <a:lumMod val="40000"/>
                    <a:lumOff val="60000"/>
                  </a:schemeClr>
                </a:solidFill>
                <a:latin typeface="Calibri" panose="020F0502020204030204" pitchFamily="34" charset="0"/>
                <a:ea typeface="Calibri" panose="020F0502020204030204" pitchFamily="34" charset="0"/>
                <a:cs typeface="Calibri" panose="020F0502020204030204" pitchFamily="34" charset="0"/>
              </a:rPr>
              <a:t>Fundamentals, Design, and Implementation</a:t>
            </a:r>
            <a:r>
              <a:rPr lang="en-US" sz="3200" dirty="0" smtClean="0">
                <a:latin typeface="Calibri" panose="020F0502020204030204" pitchFamily="34" charset="0"/>
                <a:ea typeface="Calibri" panose="020F0502020204030204" pitchFamily="34" charset="0"/>
                <a:cs typeface="Calibri" panose="020F0502020204030204" pitchFamily="34" charset="0"/>
              </a:rPr>
              <a:t/>
            </a:r>
            <a:br>
              <a:rPr lang="en-US" sz="3200" dirty="0" smtClean="0">
                <a:latin typeface="Calibri" panose="020F0502020204030204" pitchFamily="34" charset="0"/>
                <a:ea typeface="Calibri" panose="020F0502020204030204" pitchFamily="34" charset="0"/>
                <a:cs typeface="Calibri" panose="020F0502020204030204" pitchFamily="34" charset="0"/>
              </a:rPr>
            </a:br>
            <a:r>
              <a:rPr lang="en-US" sz="3200" dirty="0" smtClean="0">
                <a:latin typeface="Calibri" panose="020F0502020204030204" pitchFamily="34" charset="0"/>
                <a:ea typeface="Calibri" panose="020F0502020204030204" pitchFamily="34" charset="0"/>
                <a:cs typeface="Calibri" panose="020F0502020204030204" pitchFamily="34" charset="0"/>
              </a:rPr>
              <a:t> (14th Edition) </a:t>
            </a:r>
            <a:r>
              <a:rPr lang="en-US" sz="3200" dirty="0" smtClean="0">
                <a:solidFill>
                  <a:srgbClr val="CCCCCC"/>
                </a:solidFill>
              </a:rPr>
              <a:t/>
            </a:r>
            <a:br>
              <a:rPr lang="en-US" sz="3200" dirty="0" smtClean="0">
                <a:solidFill>
                  <a:srgbClr val="CCCCCC"/>
                </a:solidFill>
              </a:rPr>
            </a:br>
            <a:endParaRPr lang="en-US" sz="3200" dirty="0" smtClean="0">
              <a:solidFill>
                <a:srgbClr val="CCCCCC"/>
              </a:solidFill>
            </a:endParaRPr>
          </a:p>
        </p:txBody>
      </p:sp>
      <p:sp>
        <p:nvSpPr>
          <p:cNvPr id="94211" name="Rectangle 4"/>
          <p:cNvSpPr>
            <a:spLocks noGrp="1" noChangeArrowheads="1"/>
          </p:cNvSpPr>
          <p:nvPr>
            <p:ph idx="1"/>
          </p:nvPr>
        </p:nvSpPr>
        <p:spPr>
          <a:xfrm>
            <a:off x="457200" y="3581400"/>
            <a:ext cx="8229600" cy="990600"/>
          </a:xfrm>
        </p:spPr>
        <p:txBody>
          <a:bodyPr/>
          <a:lstStyle/>
          <a:p>
            <a:pPr algn="ctr" eaLnBrk="1" hangingPunct="1">
              <a:lnSpc>
                <a:spcPct val="80000"/>
              </a:lnSpc>
              <a:buFontTx/>
              <a:buNone/>
            </a:pPr>
            <a:r>
              <a:rPr lang="en-US" b="1" dirty="0" smtClean="0">
                <a:solidFill>
                  <a:srgbClr val="7B7ABB"/>
                </a:solidFill>
                <a:latin typeface="Calibri" panose="020F0502020204030204" pitchFamily="34" charset="0"/>
                <a:ea typeface="Calibri" panose="020F0502020204030204" pitchFamily="34" charset="0"/>
                <a:cs typeface="Calibri" panose="020F0502020204030204" pitchFamily="34" charset="0"/>
              </a:rPr>
              <a:t>End of Presentation:</a:t>
            </a:r>
          </a:p>
          <a:p>
            <a:pPr algn="ctr" eaLnBrk="1" hangingPunct="1">
              <a:lnSpc>
                <a:spcPct val="80000"/>
              </a:lnSpc>
              <a:buFontTx/>
              <a:buNone/>
            </a:pPr>
            <a:r>
              <a:rPr lang="en-US" b="1" dirty="0" smtClean="0">
                <a:solidFill>
                  <a:srgbClr val="D57A15"/>
                </a:solidFill>
                <a:latin typeface="Calibri" panose="020F0502020204030204" pitchFamily="34" charset="0"/>
                <a:ea typeface="Calibri" panose="020F0502020204030204" pitchFamily="34" charset="0"/>
                <a:cs typeface="Calibri" panose="020F0502020204030204" pitchFamily="34" charset="0"/>
              </a:rPr>
              <a:t>Chapter Ten B Part 1</a:t>
            </a:r>
          </a:p>
        </p:txBody>
      </p:sp>
      <p:cxnSp>
        <p:nvCxnSpPr>
          <p:cNvPr id="7" name="Straight Connector 6"/>
          <p:cNvCxnSpPr/>
          <p:nvPr/>
        </p:nvCxnSpPr>
        <p:spPr>
          <a:xfrm>
            <a:off x="0" y="25146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10B-</a:t>
            </a:r>
            <a:fld id="{3D17DD6B-B25E-41D0-84E2-CC9BF5AD9F6D}" type="slidenum">
              <a:rPr lang="en-US" smtClean="0"/>
              <a:pPr/>
              <a:t>72</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6"/>
          <p:cNvSpPr txBox="1">
            <a:spLocks noGrp="1" noChangeArrowheads="1"/>
          </p:cNvSpPr>
          <p:nvPr/>
        </p:nvSpPr>
        <p:spPr bwMode="auto">
          <a:xfrm>
            <a:off x="6553200" y="6245225"/>
            <a:ext cx="2133600" cy="476250"/>
          </a:xfrm>
          <a:prstGeom prst="rect">
            <a:avLst/>
          </a:prstGeom>
          <a:noFill/>
          <a:ln>
            <a:miter lim="800000"/>
            <a:headEnd/>
            <a:tailEnd/>
          </a:ln>
        </p:spPr>
        <p:txBody>
          <a:bodyPr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r">
              <a:defRPr/>
            </a:pPr>
            <a:endParaRPr lang="en-US" sz="1400" smtClean="0">
              <a:solidFill>
                <a:srgbClr val="000000"/>
              </a:solidFill>
              <a:effectLst>
                <a:outerShdw blurRad="38100" dist="38100" dir="2700000" algn="tl">
                  <a:srgbClr val="C0C0C0"/>
                </a:outerShdw>
              </a:effectLst>
              <a:cs typeface="Arial" charset="0"/>
            </a:endParaRPr>
          </a:p>
        </p:txBody>
      </p:sp>
      <p:pic>
        <p:nvPicPr>
          <p:cNvPr id="95235" name="Picture 3" descr="cid:3287383400_2177562"/>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066800" y="381000"/>
            <a:ext cx="7242175" cy="2363788"/>
          </a:xfrm>
          <a:prstGeom prst="rect">
            <a:avLst/>
          </a:prstGeom>
          <a:solidFill>
            <a:schemeClr val="hlink"/>
          </a:solidFill>
          <a:ln w="9525">
            <a:solidFill>
              <a:schemeClr val="bg1"/>
            </a:solidFill>
            <a:miter lim="800000"/>
            <a:headEnd/>
            <a:tailEnd/>
          </a:ln>
        </p:spPr>
      </p:pic>
      <p:sp>
        <p:nvSpPr>
          <p:cNvPr id="95236" name="Rectangle 4"/>
          <p:cNvSpPr>
            <a:spLocks noChangeArrowheads="1"/>
          </p:cNvSpPr>
          <p:nvPr/>
        </p:nvSpPr>
        <p:spPr bwMode="auto">
          <a:xfrm>
            <a:off x="685800" y="2895600"/>
            <a:ext cx="7589838"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sz="1600">
                <a:solidFill>
                  <a:srgbClr val="000000"/>
                </a:solidFill>
                <a:cs typeface="Times New Roman" panose="02020603050405020304" pitchFamily="18" charset="0"/>
              </a:rPr>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10B-</a:t>
            </a:r>
            <a:fld id="{3D17DD6B-B25E-41D0-84E2-CC9BF5AD9F6D}" type="slidenum">
              <a:rPr lang="en-US" smtClean="0"/>
              <a:pPr/>
              <a:t>73</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dirty="0" smtClean="0"/>
              <a:t>Introduction III</a:t>
            </a:r>
          </a:p>
        </p:txBody>
      </p:sp>
      <p:sp>
        <p:nvSpPr>
          <p:cNvPr id="8195" name="Rectangle 3"/>
          <p:cNvSpPr>
            <a:spLocks noGrp="1" noChangeArrowheads="1"/>
          </p:cNvSpPr>
          <p:nvPr>
            <p:ph idx="1"/>
          </p:nvPr>
        </p:nvSpPr>
        <p:spPr/>
        <p:txBody>
          <a:bodyPr/>
          <a:lstStyle/>
          <a:p>
            <a:pPr lvl="1"/>
            <a:r>
              <a:rPr lang="en-US" sz="2000" b="1" dirty="0" smtClean="0"/>
              <a:t>Personal </a:t>
            </a:r>
            <a:r>
              <a:rPr lang="en-US" sz="2000" b="1" dirty="0"/>
              <a:t>Edition.</a:t>
            </a:r>
            <a:r>
              <a:rPr lang="en-US" sz="2000" dirty="0"/>
              <a:t> Although not shown on the Web page comparing </a:t>
            </a:r>
            <a:r>
              <a:rPr lang="en-US" sz="2000" dirty="0" smtClean="0"/>
              <a:t>the previous </a:t>
            </a:r>
            <a:r>
              <a:rPr lang="en-US" sz="2000" dirty="0"/>
              <a:t>editions, it is available as an option for purchase on the Oracle Web site </a:t>
            </a:r>
            <a:r>
              <a:rPr lang="en-US" sz="2000" dirty="0" smtClean="0"/>
              <a:t>at </a:t>
            </a:r>
            <a:r>
              <a:rPr lang="en-US" sz="2000" i="1" dirty="0" smtClean="0">
                <a:hlinkClick r:id="rId3"/>
              </a:rPr>
              <a:t>https</a:t>
            </a:r>
            <a:r>
              <a:rPr lang="en-US" sz="2000" i="1" dirty="0">
                <a:hlinkClick r:id="rId3"/>
              </a:rPr>
              <a:t>://shop.oracle.com/pls/ostore/f?p=dstore:product:0::</a:t>
            </a:r>
            <a:r>
              <a:rPr lang="en-US" sz="2000" i="1" dirty="0" smtClean="0">
                <a:hlinkClick r:id="rId3"/>
              </a:rPr>
              <a:t>NO:RP,6:P6_LPI,P6_PROD_HIER_ID:4508888120961805719862,4509958287721805720011r</a:t>
            </a:r>
            <a:r>
              <a:rPr lang="en-US" sz="2000" dirty="0" smtClean="0"/>
              <a:t>. </a:t>
            </a:r>
            <a:r>
              <a:rPr lang="en-US" sz="2000" dirty="0"/>
              <a:t>The </a:t>
            </a:r>
            <a:r>
              <a:rPr lang="en-US" sz="2000" dirty="0" smtClean="0"/>
              <a:t>Personal Edition </a:t>
            </a:r>
            <a:r>
              <a:rPr lang="en-US" sz="2000" dirty="0"/>
              <a:t>12</a:t>
            </a:r>
            <a:r>
              <a:rPr lang="en-US" sz="2000" i="1" dirty="0"/>
              <a:t>c </a:t>
            </a:r>
            <a:r>
              <a:rPr lang="en-US" sz="2000" dirty="0"/>
              <a:t>is available only for Windows and Linux systems. It is intended </a:t>
            </a:r>
            <a:r>
              <a:rPr lang="en-US" sz="2000" dirty="0" smtClean="0"/>
              <a:t>for single-user </a:t>
            </a:r>
            <a:r>
              <a:rPr lang="en-US" sz="2000" dirty="0"/>
              <a:t>use by a developer. It has nearly all the features of the Enterprise Edition.</a:t>
            </a:r>
            <a:endParaRPr lang="en-US" sz="2000" dirty="0" smtClean="0"/>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10B-</a:t>
            </a:r>
            <a:fld id="{3D17DD6B-B25E-41D0-84E2-CC9BF5AD9F6D}" type="slidenum">
              <a:rPr lang="en-US" smtClean="0"/>
              <a:pPr/>
              <a:t>8</a:t>
            </a:fld>
            <a:endParaRPr lang="en-US" smtClean="0"/>
          </a:p>
          <a:p>
            <a:endParaRPr lang="en-US" dirty="0"/>
          </a:p>
        </p:txBody>
      </p:sp>
    </p:spTree>
    <p:extLst>
      <p:ext uri="{BB962C8B-B14F-4D97-AF65-F5344CB8AC3E}">
        <p14:creationId xmlns:p14="http://schemas.microsoft.com/office/powerpoint/2010/main" val="1726738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slide(fromBottom)">
                                      <p:cBhvr>
                                        <p:cTn id="7" dur="500"/>
                                        <p:tgtEl>
                                          <p:spTgt spid="819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autoUpdateAnimBg="0"/>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sz="4800" dirty="0"/>
              <a:t>Installing Oracle Database</a:t>
            </a:r>
            <a:br>
              <a:rPr lang="en-US" sz="4800" dirty="0"/>
            </a:br>
            <a:r>
              <a:rPr lang="en-US" sz="2800" dirty="0"/>
              <a:t>Prerequisites – Install These</a:t>
            </a:r>
            <a:endParaRPr lang="en-US" sz="2800" dirty="0" smtClean="0"/>
          </a:p>
        </p:txBody>
      </p:sp>
      <p:sp>
        <p:nvSpPr>
          <p:cNvPr id="9219" name="Rectangle 3"/>
          <p:cNvSpPr>
            <a:spLocks noGrp="1" noChangeArrowheads="1"/>
          </p:cNvSpPr>
          <p:nvPr>
            <p:ph idx="1"/>
          </p:nvPr>
        </p:nvSpPr>
        <p:spPr/>
        <p:txBody>
          <a:bodyPr/>
          <a:lstStyle/>
          <a:p>
            <a:pPr eaLnBrk="1" hangingPunct="1">
              <a:lnSpc>
                <a:spcPct val="90000"/>
              </a:lnSpc>
            </a:pPr>
            <a:r>
              <a:rPr lang="en-US" sz="2400" dirty="0" smtClean="0"/>
              <a:t>If you are installing Oracle Database 12</a:t>
            </a:r>
            <a:r>
              <a:rPr lang="en-US" sz="2400" i="1" dirty="0" smtClean="0"/>
              <a:t>c</a:t>
            </a:r>
            <a:r>
              <a:rPr lang="en-US" sz="2400" dirty="0" smtClean="0"/>
              <a:t> on a computer that gets an IP number from a DHCP server, you </a:t>
            </a:r>
            <a:r>
              <a:rPr lang="en-US" sz="2400" i="1" dirty="0" smtClean="0"/>
              <a:t>must</a:t>
            </a:r>
            <a:r>
              <a:rPr lang="en-US" sz="2400" dirty="0" smtClean="0"/>
              <a:t> install a loopback adapter before installing Oracle Database 12</a:t>
            </a:r>
            <a:r>
              <a:rPr lang="en-US" sz="2400" i="1" dirty="0" smtClean="0"/>
              <a:t>c</a:t>
            </a:r>
            <a:r>
              <a:rPr lang="en-US" sz="2400" dirty="0" smtClean="0"/>
              <a:t>.</a:t>
            </a:r>
          </a:p>
          <a:p>
            <a:pPr eaLnBrk="1" hangingPunct="1">
              <a:lnSpc>
                <a:spcPct val="90000"/>
              </a:lnSpc>
            </a:pPr>
            <a:r>
              <a:rPr lang="en-US" sz="2400" dirty="0" smtClean="0"/>
              <a:t>This is probably the case if your are installing a Personal Edition or an Developer License version on your own computer.</a:t>
            </a:r>
          </a:p>
          <a:p>
            <a:pPr marL="342900" lvl="1" indent="-342900">
              <a:lnSpc>
                <a:spcPct val="90000"/>
              </a:lnSpc>
              <a:buFontTx/>
              <a:buChar char="•"/>
            </a:pPr>
            <a:r>
              <a:rPr lang="en-US" sz="2400" dirty="0" smtClean="0"/>
              <a:t>See </a:t>
            </a:r>
            <a:r>
              <a:rPr lang="en-US" sz="2400" dirty="0"/>
              <a:t>the Microsoft operating system instructions in Appendix D of the </a:t>
            </a:r>
            <a:r>
              <a:rPr lang="en-US" sz="2400" i="1" dirty="0"/>
              <a:t>Oracle Database Installation Guide for Microsoft Windows </a:t>
            </a:r>
            <a:r>
              <a:rPr lang="en-US" sz="2400" dirty="0"/>
              <a:t>at </a:t>
            </a:r>
            <a:r>
              <a:rPr lang="en-US" sz="2400" dirty="0">
                <a:hlinkClick r:id="rId3"/>
              </a:rPr>
              <a:t>h</a:t>
            </a:r>
            <a:r>
              <a:rPr lang="en-US" sz="2400" i="1" dirty="0">
                <a:hlinkClick r:id="rId3"/>
              </a:rPr>
              <a:t>ttp://docs.oracle.com/database/121/NTDBI/toc.htm</a:t>
            </a:r>
            <a:r>
              <a:rPr lang="en-US" sz="2400" dirty="0"/>
              <a:t>, section D.4, “Installing a Loopback Adapter.”</a:t>
            </a:r>
          </a:p>
          <a:p>
            <a:pPr eaLnBrk="1" hangingPunct="1">
              <a:lnSpc>
                <a:spcPct val="90000"/>
              </a:lnSpc>
            </a:pPr>
            <a:endParaRPr lang="en-US" sz="2800" dirty="0" smtClean="0"/>
          </a:p>
        </p:txBody>
      </p:sp>
      <p:sp>
        <p:nvSpPr>
          <p:cNvPr id="3" name="Footer Placeholder 2"/>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10B-</a:t>
            </a:r>
            <a:fld id="{3D17DD6B-B25E-41D0-84E2-CC9BF5AD9F6D}" type="slidenum">
              <a:rPr lang="en-US" smtClean="0"/>
              <a:pPr/>
              <a:t>9</a:t>
            </a:fld>
            <a:endParaRPr lang="en-US" smtClean="0"/>
          </a:p>
          <a:p>
            <a:endParaRPr lang="en-US" dirty="0"/>
          </a:p>
        </p:txBody>
      </p:sp>
    </p:spTree>
    <p:extLst>
      <p:ext uri="{BB962C8B-B14F-4D97-AF65-F5344CB8AC3E}">
        <p14:creationId xmlns:p14="http://schemas.microsoft.com/office/powerpoint/2010/main" val="24504669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slide(fromBottom)">
                                      <p:cBhvr>
                                        <p:cTn id="7" dur="500"/>
                                        <p:tgtEl>
                                          <p:spTgt spid="921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9219">
                                            <p:txEl>
                                              <p:pRg st="1" end="1"/>
                                            </p:txEl>
                                          </p:spTgt>
                                        </p:tgtEl>
                                        <p:attrNameLst>
                                          <p:attrName>style.visibility</p:attrName>
                                        </p:attrNameLst>
                                      </p:cBhvr>
                                      <p:to>
                                        <p:strVal val="visible"/>
                                      </p:to>
                                    </p:set>
                                    <p:animEffect transition="in" filter="slide(fromBottom)">
                                      <p:cBhvr>
                                        <p:cTn id="12" dur="500"/>
                                        <p:tgtEl>
                                          <p:spTgt spid="9219">
                                            <p:txEl>
                                              <p:pRg st="1" end="1"/>
                                            </p:tx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9219">
                                            <p:txEl>
                                              <p:pRg st="2" end="2"/>
                                            </p:txEl>
                                          </p:spTgt>
                                        </p:tgtEl>
                                        <p:attrNameLst>
                                          <p:attrName>style.visibility</p:attrName>
                                        </p:attrNameLst>
                                      </p:cBhvr>
                                      <p:to>
                                        <p:strVal val="visible"/>
                                      </p:to>
                                    </p:set>
                                    <p:animEffect transition="in" filter="slide(fromBottom)">
                                      <p:cBhvr>
                                        <p:cTn id="15" dur="500"/>
                                        <p:tgtEl>
                                          <p:spTgt spid="92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autoUpdateAnimBg="0"/>
    </p:bldLst>
  </p:timing>
</p:sld>
</file>

<file path=ppt/theme/theme1.xml><?xml version="1.0" encoding="utf-8"?>
<a:theme xmlns:a="http://schemas.openxmlformats.org/drawingml/2006/main" name="Theme-DBP-e14">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DBP-e14" id="{2DB1581F-277E-4DD0-9555-0CB721DF1E43}" vid="{BD7BB1DD-D028-4CA2-882E-F621F47C445F}"/>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Theme-DBP-e14</Template>
  <TotalTime>936</TotalTime>
  <Words>4416</Words>
  <Application>Microsoft Office PowerPoint</Application>
  <PresentationFormat>On-screen Show (4:3)</PresentationFormat>
  <Paragraphs>365</Paragraphs>
  <Slides>73</Slides>
  <Notes>48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73</vt:i4>
      </vt:variant>
    </vt:vector>
  </HeadingPairs>
  <TitlesOfParts>
    <vt:vector size="77" baseType="lpstr">
      <vt:lpstr>Arial</vt:lpstr>
      <vt:lpstr>Calibri</vt:lpstr>
      <vt:lpstr>Times New Roman</vt:lpstr>
      <vt:lpstr>Theme-DBP-e14</vt:lpstr>
      <vt:lpstr> David M. Kroenke and David J. Auer Database Processing: Fundamentals, Design, and Implementation </vt:lpstr>
      <vt:lpstr>Chapter Objectives</vt:lpstr>
      <vt:lpstr>Chapter Objectives</vt:lpstr>
      <vt:lpstr>Chapter Objectives</vt:lpstr>
      <vt:lpstr>Scope</vt:lpstr>
      <vt:lpstr>Introduction I</vt:lpstr>
      <vt:lpstr>Introduction II</vt:lpstr>
      <vt:lpstr>Introduction III</vt:lpstr>
      <vt:lpstr>Installing Oracle Database Prerequisites – Install These</vt:lpstr>
      <vt:lpstr>Installing Oracle Database Prerequisites – Install These</vt:lpstr>
      <vt:lpstr>Installing Oracle Database Checking the Loopback Adapter Installation</vt:lpstr>
      <vt:lpstr>Installing Oracle Database 12c The Initial Oracle Universal Installer (OUI) Screen—Oracle Database 12c</vt:lpstr>
      <vt:lpstr>Installing Oracle Database 12c The Specify Oracle Home User Screen</vt:lpstr>
      <vt:lpstr>Installing Oracle Database 12c The Typical Install Configuration Screen</vt:lpstr>
      <vt:lpstr>Installing Oracle Database 12c The Database Configuration Assistant Dialog Box</vt:lpstr>
      <vt:lpstr>Installing Oracle Database 12c The Password Management Dialog Box</vt:lpstr>
      <vt:lpstr>Installing Oracle Database 12c The Finish Screen</vt:lpstr>
      <vt:lpstr>Installing Oracle Database XE The Welcome to the InstallShield Wizard for Oracle Database 11g Express Edition Screen</vt:lpstr>
      <vt:lpstr>Installing Oracle Database XE The License Agreement Screen</vt:lpstr>
      <vt:lpstr>Installing Oracle Database XE The Choose Destination Location Screen</vt:lpstr>
      <vt:lpstr>Installing Oracle Database XE The Specify Database Passwords Screen</vt:lpstr>
      <vt:lpstr>Installing Oracle Database XE The Summary Screen</vt:lpstr>
      <vt:lpstr>Installing Oracle Database XE The InstallShield Wizard Complete Screen</vt:lpstr>
      <vt:lpstr>Installing Oracle Database XE The Oracle Database XE 11.2 Web Administration Utility</vt:lpstr>
      <vt:lpstr>Oracle Database Administration and Development Tools The Oracle Database 12c Configuration Assistant</vt:lpstr>
      <vt:lpstr>Oracle Database Administration and Development Tools The Oracle Enterprise Manager Database Express 12c Database Administration Utility I</vt:lpstr>
      <vt:lpstr>Oracle Database Administration and Development Tools The Oracle Enterprise Manager Database Express 12c Database Administration Utility II</vt:lpstr>
      <vt:lpstr>Oracle Database Administration and Development Tools The Oracle Enterprise Manager Database Express 12c Database Administration Utility III</vt:lpstr>
      <vt:lpstr>Oracle Database Administration and Development Tools The Oracle Enterprise Manager Database Express 12c Database Administration Utility IV</vt:lpstr>
      <vt:lpstr>Oracle Database Administration and Development Tools The Oracle Enterprise Manager Database Express 12c Database Administration Utility V</vt:lpstr>
      <vt:lpstr>Oracle Database Administration and Development Tools The Oracle Enterprise Manager Database Express 12c Database Administration Utility VI</vt:lpstr>
      <vt:lpstr>Oracle Database Administration and Development Tools The Oracle Database XE 11.2 Database Administration Utility I</vt:lpstr>
      <vt:lpstr>Oracle Database Administration and Development Tools The Oracle Database XE 11.2 Database Administration Utility II</vt:lpstr>
      <vt:lpstr>Oracle Database Administration and Development Tools The Oracle Database XE 11.2 Database Administration Utility III</vt:lpstr>
      <vt:lpstr>Oracle Database Administration and Development Tools The Oracle Database XE 11.2 Database Administration Utility IV</vt:lpstr>
      <vt:lpstr>Oracle Database Administration and Development Tools The Oracle Database XE 11.2 Database Administration Utility V</vt:lpstr>
      <vt:lpstr>Oracle Database Administration and Development Tools The Oracle Database XE 11.2 Database Administration Utility VI</vt:lpstr>
      <vt:lpstr>Oracle Database Administration and Development Tools The Oracle Database XE 11.2 Database Administration Utility VII</vt:lpstr>
      <vt:lpstr>Tablespaces I</vt:lpstr>
      <vt:lpstr>Tablespaces II</vt:lpstr>
      <vt:lpstr>Oracle Security</vt:lpstr>
      <vt:lpstr>USER System Privileges</vt:lpstr>
      <vt:lpstr>Users, Roles, and Privileges I</vt:lpstr>
      <vt:lpstr>Users, Roles, and Privileges II</vt:lpstr>
      <vt:lpstr>Users, Roles, and Privileges III</vt:lpstr>
      <vt:lpstr>Users, Roles, and Privileges IV</vt:lpstr>
      <vt:lpstr>Users, Roles, and Privileges V</vt:lpstr>
      <vt:lpstr>Users, Roles, and Privileges VI</vt:lpstr>
      <vt:lpstr>Users, Roles, and Privileges VII</vt:lpstr>
      <vt:lpstr>Users, Roles, and Privileges VIII</vt:lpstr>
      <vt:lpstr>Users, Roles, and Privileges IX</vt:lpstr>
      <vt:lpstr>Oracle Database Application Development Tools Oracle Database SQL*Plus</vt:lpstr>
      <vt:lpstr>Oracle Database Application Development Tools Oracle SQL Developer I</vt:lpstr>
      <vt:lpstr>Oracle Database Application Development Tools Oracle Database 12c Cape-Codd-Database Connection</vt:lpstr>
      <vt:lpstr>Oracle Database Application Development Tools Oracle Database XE Cape-Codd-Database Connection</vt:lpstr>
      <vt:lpstr>Oracle Database Application Development Tools The Cape Codd Database in SQL Developer</vt:lpstr>
      <vt:lpstr>We are Working with Oracle Database XE!</vt:lpstr>
      <vt:lpstr>Database Implementation in the SDLC</vt:lpstr>
      <vt:lpstr>SQL Scripts</vt:lpstr>
      <vt:lpstr>Cape Codd Database Available Online</vt:lpstr>
      <vt:lpstr>Using Existing SQL Scripts Creating the File System Structure</vt:lpstr>
      <vt:lpstr>Using Existing SQL Scripts The Open Dialog Box</vt:lpstr>
      <vt:lpstr>Using Existing SQL Scripts The Cape Codd Database Create Tables Script</vt:lpstr>
      <vt:lpstr>Using Existing SQL Scripts The Cape Codd Database Table Objects in the Navigator</vt:lpstr>
      <vt:lpstr>Using Existing SQL Scripts The Filter Dialog Box</vt:lpstr>
      <vt:lpstr>Using Existing SQL Scripts The Filtered Cape Codd Database Tables</vt:lpstr>
      <vt:lpstr>Using Existing SQL Scripts Querying the Cape Codd Database</vt:lpstr>
      <vt:lpstr>Using Existing SQL Scripts Saving the SQL Query as an SQL Script</vt:lpstr>
      <vt:lpstr>Using a Single SQL Script to Store Multiple SQL Commands The Edited SQL Script</vt:lpstr>
      <vt:lpstr>Using a Single SQL Script to Store Multiple SQL Commands The File | Save As . . . Command</vt:lpstr>
      <vt:lpstr>Using a Single SQL Script to Store Multiple SQL Commands The Renamed SQL Script</vt:lpstr>
      <vt:lpstr> David Kroenke and David Auer  Database Processing Fundamentals, Design, and Implementation  (14th Edition)  </vt:lpstr>
      <vt:lpstr>PowerPoint Presentation</vt:lpstr>
    </vt:vector>
  </TitlesOfParts>
  <Company>Western Washington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Kroenke-Auer-DBP-e14-PPT-Chapter-10B-Part-01</dc:title>
  <dc:creator>David J. Auer</dc:creator>
  <cp:lastModifiedBy>Kim Norbuta</cp:lastModifiedBy>
  <cp:revision>166</cp:revision>
  <dcterms:created xsi:type="dcterms:W3CDTF">2005-01-24T23:48:45Z</dcterms:created>
  <dcterms:modified xsi:type="dcterms:W3CDTF">2015-09-14T15:13:54Z</dcterms:modified>
</cp:coreProperties>
</file>